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</p:sldMasterIdLst>
  <p:sldIdLst>
    <p:sldId id="257" r:id="rId13"/>
    <p:sldId id="258" r:id="rId14"/>
    <p:sldId id="259" r:id="rId15"/>
    <p:sldId id="260" r:id="rId16"/>
    <p:sldId id="261" r:id="rId17"/>
    <p:sldId id="262" r:id="rId18"/>
    <p:sldId id="264" r:id="rId19"/>
    <p:sldId id="263" r:id="rId20"/>
    <p:sldId id="265" r:id="rId21"/>
    <p:sldId id="266" r:id="rId22"/>
    <p:sldId id="268" r:id="rId23"/>
    <p:sldId id="267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9" autoAdjust="0"/>
    <p:restoredTop sz="94660"/>
  </p:normalViewPr>
  <p:slideViewPr>
    <p:cSldViewPr>
      <p:cViewPr>
        <p:scale>
          <a:sx n="80" d="100"/>
          <a:sy n="80" d="100"/>
        </p:scale>
        <p:origin x="-1068" y="4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DD64C-E392-4AD7-9653-61F70DD99CA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69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C7297E-DD1B-43DF-9C35-5ABE1B634F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4577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ED7E1D-E536-46E4-98BC-ADC730C3F0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53942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00BE40-5A2D-4BD2-9802-76C514968C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90114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5E4B7D-6433-4A08-AFAF-830E35A38F3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25131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A456B5-DDD3-4969-9C27-F4D3396D93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30049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7D7AF-105E-4FE6-B2B5-56D6625597A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01882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D6E8A0-E6F7-4B37-9588-23615860786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12351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B237ED-D948-4F82-9AD3-858D76FABD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75359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C9354C-9CD3-4B41-8F06-343229DD72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61112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1F2897-9A28-4EC0-B12D-7729B4B9CC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05356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846059-DC04-4515-B1E5-492CF15D3E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702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1ED238-2E8D-4ACD-8B8D-F66D5619883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86182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D3413E-03E3-4FDF-94DC-DDFCD708F8D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74595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ED7E1D-E536-46E4-98BC-ADC730C3F0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9032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00BE40-5A2D-4BD2-9802-76C514968C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84269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5E4B7D-6433-4A08-AFAF-830E35A38F3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17089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A456B5-DDD3-4969-9C27-F4D3396D93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80239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7D7AF-105E-4FE6-B2B5-56D6625597A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38045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D6E8A0-E6F7-4B37-9588-23615860786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29475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B237ED-D948-4F82-9AD3-858D76FABD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14507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C9354C-9CD3-4B41-8F06-343229DD72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18461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1F2897-9A28-4EC0-B12D-7729B4B9CC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1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4CD266-A3CC-4D39-8CBB-84A3692E3B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432038"/>
      </p:ext>
    </p:extLst>
  </p:cSld>
  <p:clrMapOvr>
    <a:masterClrMapping/>
  </p:clrMapOvr>
  <p:transition spd="med" advClick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846059-DC04-4515-B1E5-492CF15D3E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44007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D3413E-03E3-4FDF-94DC-DDFCD708F8D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03954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ED7E1D-E536-46E4-98BC-ADC730C3F0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93905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00BE40-5A2D-4BD2-9802-76C514968C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32701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5E4B7D-6433-4A08-AFAF-830E35A38F3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14777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A456B5-DDD3-4969-9C27-F4D3396D93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08718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7D7AF-105E-4FE6-B2B5-56D6625597A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69216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D6E8A0-E6F7-4B37-9588-23615860786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15265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B237ED-D948-4F82-9AD3-858D76FABD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62173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C9354C-9CD3-4B41-8F06-343229DD72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313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2637C2-819E-4E0E-A5C5-ED4BF105E11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122108"/>
      </p:ext>
    </p:extLst>
  </p:cSld>
  <p:clrMapOvr>
    <a:masterClrMapping/>
  </p:clrMapOvr>
  <p:transition spd="med" advClick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1F2897-9A28-4EC0-B12D-7729B4B9CC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94176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846059-DC04-4515-B1E5-492CF15D3E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25806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D3413E-03E3-4FDF-94DC-DDFCD708F8D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218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54FF2E-4306-4C52-B0FE-B90BECC65A5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3581"/>
      </p:ext>
    </p:extLst>
  </p:cSld>
  <p:clrMapOvr>
    <a:masterClrMapping/>
  </p:clrMapOvr>
  <p:transition spd="med"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DEC17-6129-4394-A5D3-A6FCE8E259C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413741"/>
      </p:ext>
    </p:extLst>
  </p:cSld>
  <p:clrMapOvr>
    <a:masterClrMapping/>
  </p:clrMapOvr>
  <p:transition spd="med" advClick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163E44-21DB-4F06-89F3-7EDB333F2F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684213"/>
      </p:ext>
    </p:extLst>
  </p:cSld>
  <p:clrMapOvr>
    <a:masterClrMapping/>
  </p:clrMapOvr>
  <p:transition spd="med" advClick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93DBE8-10DD-46C1-980D-D3D55385715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834179"/>
      </p:ext>
    </p:extLst>
  </p:cSld>
  <p:clrMapOvr>
    <a:masterClrMapping/>
  </p:clrMapOvr>
  <p:transition spd="med" advClick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926902-58CD-441F-89BF-40AE20A8647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508447"/>
      </p:ext>
    </p:extLst>
  </p:cSld>
  <p:clrMapOvr>
    <a:masterClrMapping/>
  </p:clrMapOvr>
  <p:transition spd="med" advClick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DC0D09-CC67-45CF-8850-055DFECC48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164447"/>
      </p:ext>
    </p:extLst>
  </p:cSld>
  <p:clrMapOvr>
    <a:masterClrMapping/>
  </p:clrMapOvr>
  <p:transition spd="med"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7FDFB2-F453-4166-B75C-49E15342132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337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19A46-2A25-4850-A6AE-090481053EE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162724"/>
      </p:ext>
    </p:extLst>
  </p:cSld>
  <p:clrMapOvr>
    <a:masterClrMapping/>
  </p:clrMapOvr>
  <p:transition spd="med" advClick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8099D9-7178-4CA6-8433-58824B77862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97595"/>
      </p:ext>
    </p:extLst>
  </p:cSld>
  <p:clrMapOvr>
    <a:masterClrMapping/>
  </p:clrMapOvr>
  <p:transition spd="med" advClick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1A5CCA-2B1B-40FA-81F9-64848D78B31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721724"/>
      </p:ext>
    </p:extLst>
  </p:cSld>
  <p:clrMapOvr>
    <a:masterClrMapping/>
  </p:clrMapOvr>
  <p:transition spd="med" advClick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4CD266-A3CC-4D39-8CBB-84A3692E3B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36662"/>
      </p:ext>
    </p:extLst>
  </p:cSld>
  <p:clrMapOvr>
    <a:masterClrMapping/>
  </p:clrMapOvr>
  <p:transition spd="med" advClick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2637C2-819E-4E0E-A5C5-ED4BF105E11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871545"/>
      </p:ext>
    </p:extLst>
  </p:cSld>
  <p:clrMapOvr>
    <a:masterClrMapping/>
  </p:clrMapOvr>
  <p:transition spd="med" advClick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54FF2E-4306-4C52-B0FE-B90BECC65A5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747202"/>
      </p:ext>
    </p:extLst>
  </p:cSld>
  <p:clrMapOvr>
    <a:masterClrMapping/>
  </p:clrMapOvr>
  <p:transition spd="med" advClick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DEC17-6129-4394-A5D3-A6FCE8E259C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134264"/>
      </p:ext>
    </p:extLst>
  </p:cSld>
  <p:clrMapOvr>
    <a:masterClrMapping/>
  </p:clrMapOvr>
  <p:transition spd="med" advClick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163E44-21DB-4F06-89F3-7EDB333F2F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197649"/>
      </p:ext>
    </p:extLst>
  </p:cSld>
  <p:clrMapOvr>
    <a:masterClrMapping/>
  </p:clrMapOvr>
  <p:transition spd="med" advClick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93DBE8-10DD-46C1-980D-D3D55385715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974509"/>
      </p:ext>
    </p:extLst>
  </p:cSld>
  <p:clrMapOvr>
    <a:masterClrMapping/>
  </p:clrMapOvr>
  <p:transition spd="med" advClick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926902-58CD-441F-89BF-40AE20A8647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009959"/>
      </p:ext>
    </p:extLst>
  </p:cSld>
  <p:clrMapOvr>
    <a:masterClrMapping/>
  </p:clrMapOvr>
  <p:transition spd="med"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8453DC-830B-439F-A451-24B6CE5DFDD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3919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DC0D09-CC67-45CF-8850-055DFECC48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748903"/>
      </p:ext>
    </p:extLst>
  </p:cSld>
  <p:clrMapOvr>
    <a:masterClrMapping/>
  </p:clrMapOvr>
  <p:transition spd="med" advClick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19A46-2A25-4850-A6AE-090481053EE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984539"/>
      </p:ext>
    </p:extLst>
  </p:cSld>
  <p:clrMapOvr>
    <a:masterClrMapping/>
  </p:clrMapOvr>
  <p:transition spd="med" advClick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8099D9-7178-4CA6-8433-58824B77862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271992"/>
      </p:ext>
    </p:extLst>
  </p:cSld>
  <p:clrMapOvr>
    <a:masterClrMapping/>
  </p:clrMapOvr>
  <p:transition spd="med" advClick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1A5CCA-2B1B-40FA-81F9-64848D78B31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051531"/>
      </p:ext>
    </p:extLst>
  </p:cSld>
  <p:clrMapOvr>
    <a:masterClrMapping/>
  </p:clrMapOvr>
  <p:transition spd="med" advClick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DD64C-E392-4AD7-9653-61F70DD99CA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9764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7FDFB2-F453-4166-B75C-49E15342132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2316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8453DC-830B-439F-A451-24B6CE5DFDD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2484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6C1029-A854-46A9-B942-117902B4C9E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4704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5C11A6-9086-4AA8-8E04-37CD9DF28E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596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BE594A-5235-45B4-9B9C-B18228A75B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24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6C1029-A854-46A9-B942-117902B4C9E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1247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D33AC7-4524-43BA-B386-78ED277D17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6841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16B024-E8BF-42C5-A1FA-2EE55FB4FE6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9259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48ABAD-17D3-4F22-AD76-EF51226C2CC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4079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C7297E-DD1B-43DF-9C35-5ABE1B634F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2381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1ED238-2E8D-4ACD-8B8D-F66D5619883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9498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pham thi hong la 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07BADB-474D-43B0-BACB-252EE7F9DBD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1548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pham thi hong la 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F10972-46DF-4CB3-904C-2EFD5AD0F7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7161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pham thi hong la 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B5C70D-840C-4AC1-A370-07FF72DA39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7075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pham thi hong la 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D4D696-C3F4-4E92-828E-AA81F6AA718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8384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pham thi hong la 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9A890C-C4D7-46D5-B6D0-0D16E399080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578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5C11A6-9086-4AA8-8E04-37CD9DF28E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1983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pham thi hong la 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DCCDCB-587B-4866-9C38-D5EA6FB9814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4594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pham thi hong la 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950096-F94C-4752-9D29-EAC727FFB4F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493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pham thi hong la 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3CEBE7-B329-4CDA-A15B-A055DBB8BF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3756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pham thi hong la 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0B8110-7F69-4837-825D-83DF51E176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1803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pham thi hong la 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C1739E-A458-4552-8F54-AC82A150E7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4764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pham thi hong la 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2D17E6-449C-4AFC-BD64-DC7F9538AB1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0393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ED7E1D-E536-46E4-98BC-ADC730C3F0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2075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00BE40-5A2D-4BD2-9802-76C514968C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5740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5E4B7D-6433-4A08-AFAF-830E35A38F3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7400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A456B5-DDD3-4969-9C27-F4D3396D93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26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BE594A-5235-45B4-9B9C-B18228A75B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7901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7D7AF-105E-4FE6-B2B5-56D6625597A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0875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D6E8A0-E6F7-4B37-9588-23615860786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2483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B237ED-D948-4F82-9AD3-858D76FABD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918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C9354C-9CD3-4B41-8F06-343229DD72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2766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1F2897-9A28-4EC0-B12D-7729B4B9CC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235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846059-DC04-4515-B1E5-492CF15D3E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6568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D3413E-03E3-4FDF-94DC-DDFCD708F8D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7308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pham thi hong la 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07BADB-474D-43B0-BACB-252EE7F9DBD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422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pham thi hong la 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F10972-46DF-4CB3-904C-2EFD5AD0F7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3458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pham thi hong la 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B5C70D-840C-4AC1-A370-07FF72DA39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158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D33AC7-4524-43BA-B386-78ED277D17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6391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pham thi hong la 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D4D696-C3F4-4E92-828E-AA81F6AA718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1790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pham thi hong la 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9A890C-C4D7-46D5-B6D0-0D16E399080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3111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pham thi hong la 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DCCDCB-587B-4866-9C38-D5EA6FB9814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8168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pham thi hong la 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950096-F94C-4752-9D29-EAC727FFB4F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8934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pham thi hong la 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3CEBE7-B329-4CDA-A15B-A055DBB8BF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8787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pham thi hong la 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0B8110-7F69-4837-825D-83DF51E176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7356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pham thi hong la 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C1739E-A458-4552-8F54-AC82A150E7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3758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pham thi hong la 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2D17E6-449C-4AFC-BD64-DC7F9538AB1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2939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DD64C-E392-4AD7-9653-61F70DD99CA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91570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7FDFB2-F453-4166-B75C-49E15342132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20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16B024-E8BF-42C5-A1FA-2EE55FB4FE6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75117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8453DC-830B-439F-A451-24B6CE5DFDD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2876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6C1029-A854-46A9-B942-117902B4C9E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7487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5C11A6-9086-4AA8-8E04-37CD9DF28E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0745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BE594A-5235-45B4-9B9C-B18228A75B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4520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D33AC7-4524-43BA-B386-78ED277D17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5181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16B024-E8BF-42C5-A1FA-2EE55FB4FE6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9705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48ABAD-17D3-4F22-AD76-EF51226C2CC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93492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C7297E-DD1B-43DF-9C35-5ABE1B634F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1062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1ED238-2E8D-4ACD-8B8D-F66D5619883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60012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ED7E1D-E536-46E4-98BC-ADC730C3F0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280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48ABAD-17D3-4F22-AD76-EF51226C2CC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0544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00BE40-5A2D-4BD2-9802-76C514968C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7435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5E4B7D-6433-4A08-AFAF-830E35A38F3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7362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A456B5-DDD3-4969-9C27-F4D3396D93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22884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7D7AF-105E-4FE6-B2B5-56D6625597A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49899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D6E8A0-E6F7-4B37-9588-23615860786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2478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B237ED-D948-4F82-9AD3-858D76FABD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46715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C9354C-9CD3-4B41-8F06-343229DD72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62414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1F2897-9A28-4EC0-B12D-7729B4B9CC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70915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846059-DC04-4515-B1E5-492CF15D3E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03700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D3413E-03E3-4FDF-94DC-DDFCD708F8D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384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02DAB0-51F0-45FD-9366-CD33B1B8DCB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929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D81AC3-F774-4C36-A1D4-8422C4E5F85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936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D81AC3-F774-4C36-A1D4-8422C4E5F85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897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D81AC3-F774-4C36-A1D4-8422C4E5F85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57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43107F9-2959-4AC0-A429-A691FEA470B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423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Click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43107F9-2959-4AC0-A429-A691FEA470B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22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 advClick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02DAB0-51F0-45FD-9366-CD33B1B8DCB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729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pham thi hong la 9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30C340E-B523-4B72-90A3-086B607DA0E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47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D81AC3-F774-4C36-A1D4-8422C4E5F85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38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pham thi hong la 9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30C340E-B523-4B72-90A3-086B607DA0E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434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02DAB0-51F0-45FD-9366-CD33B1B8DCB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352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D81AC3-F774-4C36-A1D4-8422C4E5F85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400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0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8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file:///H:\Giao%20an%204%20tuoi\Que%20Huong%20Tuoi%20dep%20-%20Hoa%20tau%20%5bNCT%2036634169819645468750%5d.mp3" TargetMode="External"/><Relationship Id="rId1" Type="http://schemas.openxmlformats.org/officeDocument/2006/relationships/audio" Target="file:///G:\Giao%20an%204%20tuoi\Que%20Huong%20Tuoi%20dep%20-%20Hoa%20tau%20%5bNCT%2036634169819645468750%5d.mp3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file:///H:\Giao%20an%204%20tuoi\Que%20Huong%20Tuoi%20dep%20-%20Hoa%20tau%20%5bNCT%2036634169819645468750%5d.mp3" TargetMode="External"/><Relationship Id="rId7" Type="http://schemas.openxmlformats.org/officeDocument/2006/relationships/image" Target="../media/image6.png"/><Relationship Id="rId2" Type="http://schemas.openxmlformats.org/officeDocument/2006/relationships/audio" Target="file:///G:\Giao%20an%204%20tuoi\Que%20Huong%20Tuoi%20dep%20-%20Hoa%20tau%20%5bNCT%2036634169819645468750%5d.mp3" TargetMode="External"/><Relationship Id="rId1" Type="http://schemas.openxmlformats.org/officeDocument/2006/relationships/audio" Target="../media/audio1.wav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 descr="De1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9753600" cy="76962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70672" name="Picture 16" descr="-aiyeuai-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9753600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73" name="WordArt 17"/>
          <p:cNvSpPr>
            <a:spLocks noChangeArrowheads="1" noChangeShapeType="1" noTextEdit="1"/>
          </p:cNvSpPr>
          <p:nvPr/>
        </p:nvSpPr>
        <p:spPr bwMode="auto">
          <a:xfrm>
            <a:off x="2971800" y="2171700"/>
            <a:ext cx="1981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</a:rPr>
              <a:t>Đề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</a:rPr>
              <a:t>tài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</a:endParaRPr>
          </a:p>
        </p:txBody>
      </p:sp>
      <p:sp>
        <p:nvSpPr>
          <p:cNvPr id="70674" name="WordArt 18"/>
          <p:cNvSpPr>
            <a:spLocks noChangeArrowheads="1" noChangeShapeType="1" noTextEdit="1"/>
          </p:cNvSpPr>
          <p:nvPr/>
        </p:nvSpPr>
        <p:spPr bwMode="auto">
          <a:xfrm>
            <a:off x="2743200" y="228600"/>
            <a:ext cx="2638425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</a:rPr>
              <a:t>Hoạt động</a:t>
            </a:r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</a:endParaRPr>
          </a:p>
        </p:txBody>
      </p:sp>
      <p:sp>
        <p:nvSpPr>
          <p:cNvPr id="70675" name="WordArt 19"/>
          <p:cNvSpPr>
            <a:spLocks noChangeArrowheads="1" noChangeShapeType="1" noTextEdit="1"/>
          </p:cNvSpPr>
          <p:nvPr/>
        </p:nvSpPr>
        <p:spPr bwMode="auto">
          <a:xfrm>
            <a:off x="1371600" y="1066800"/>
            <a:ext cx="58674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spc="720" dirty="0" err="1">
                <a:ln w="9525">
                  <a:solidFill>
                    <a:srgbClr val="FFFFFF"/>
                  </a:solidFill>
                  <a:prstDash val="sysDot"/>
                  <a:round/>
                  <a:headEnd/>
                  <a:tailEnd/>
                </a:ln>
                <a:solidFill>
                  <a:srgbClr val="00FF00">
                    <a:alpha val="99001"/>
                  </a:srgb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</a:rPr>
              <a:t>Khám</a:t>
            </a:r>
            <a:r>
              <a:rPr lang="en-US" sz="3600" b="1" kern="10" spc="720" dirty="0">
                <a:ln w="9525">
                  <a:solidFill>
                    <a:srgbClr val="FFFFFF"/>
                  </a:solidFill>
                  <a:prstDash val="sysDot"/>
                  <a:round/>
                  <a:headEnd/>
                  <a:tailEnd/>
                </a:ln>
                <a:solidFill>
                  <a:srgbClr val="00FF00">
                    <a:alpha val="99001"/>
                  </a:srgb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</a:rPr>
              <a:t> </a:t>
            </a:r>
            <a:r>
              <a:rPr lang="en-US" sz="3600" b="1" kern="10" spc="720" dirty="0" err="1">
                <a:ln w="9525">
                  <a:solidFill>
                    <a:srgbClr val="FFFFFF"/>
                  </a:solidFill>
                  <a:prstDash val="sysDot"/>
                  <a:round/>
                  <a:headEnd/>
                  <a:tailEnd/>
                </a:ln>
                <a:solidFill>
                  <a:srgbClr val="00FF00">
                    <a:alpha val="99001"/>
                  </a:srgb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</a:rPr>
              <a:t>phá</a:t>
            </a:r>
            <a:r>
              <a:rPr lang="en-US" sz="3600" b="1" kern="10" spc="720" dirty="0">
                <a:ln w="9525">
                  <a:solidFill>
                    <a:srgbClr val="FFFFFF"/>
                  </a:solidFill>
                  <a:prstDash val="sysDot"/>
                  <a:round/>
                  <a:headEnd/>
                  <a:tailEnd/>
                </a:ln>
                <a:solidFill>
                  <a:srgbClr val="00FF00">
                    <a:alpha val="99001"/>
                  </a:srgb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</a:rPr>
              <a:t> </a:t>
            </a:r>
            <a:r>
              <a:rPr lang="en-US" sz="3600" b="1" kern="10" spc="720" dirty="0" err="1">
                <a:ln w="9525">
                  <a:solidFill>
                    <a:srgbClr val="FFFFFF"/>
                  </a:solidFill>
                  <a:prstDash val="sysDot"/>
                  <a:round/>
                  <a:headEnd/>
                  <a:tailEnd/>
                </a:ln>
                <a:solidFill>
                  <a:srgbClr val="00FF00">
                    <a:alpha val="99001"/>
                  </a:srgb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</a:rPr>
              <a:t>khoa</a:t>
            </a:r>
            <a:r>
              <a:rPr lang="en-US" sz="3600" b="1" kern="10" spc="720" dirty="0">
                <a:ln w="9525">
                  <a:solidFill>
                    <a:srgbClr val="FFFFFF"/>
                  </a:solidFill>
                  <a:prstDash val="sysDot"/>
                  <a:round/>
                  <a:headEnd/>
                  <a:tailEnd/>
                </a:ln>
                <a:solidFill>
                  <a:srgbClr val="00FF00">
                    <a:alpha val="99001"/>
                  </a:srgb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</a:rPr>
              <a:t> </a:t>
            </a:r>
            <a:r>
              <a:rPr lang="en-US" sz="3600" b="1" kern="10" spc="720" dirty="0" err="1">
                <a:ln w="9525">
                  <a:solidFill>
                    <a:srgbClr val="FFFFFF"/>
                  </a:solidFill>
                  <a:prstDash val="sysDot"/>
                  <a:round/>
                  <a:headEnd/>
                  <a:tailEnd/>
                </a:ln>
                <a:solidFill>
                  <a:srgbClr val="00FF00">
                    <a:alpha val="99001"/>
                  </a:srgbClr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</a:rPr>
              <a:t>học</a:t>
            </a:r>
            <a:endParaRPr lang="en-US" sz="3600" b="1" kern="10" spc="720" dirty="0">
              <a:ln w="9525">
                <a:solidFill>
                  <a:srgbClr val="FFFFFF"/>
                </a:solidFill>
                <a:prstDash val="sysDot"/>
                <a:round/>
                <a:headEnd/>
                <a:tailEnd/>
              </a:ln>
              <a:solidFill>
                <a:srgbClr val="00FF00">
                  <a:alpha val="99001"/>
                </a:srgbClr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</a:endParaRPr>
          </a:p>
        </p:txBody>
      </p:sp>
      <p:sp>
        <p:nvSpPr>
          <p:cNvPr id="70676" name="WordArt 20"/>
          <p:cNvSpPr>
            <a:spLocks noChangeArrowheads="1" noChangeShapeType="1" noTextEdit="1"/>
          </p:cNvSpPr>
          <p:nvPr/>
        </p:nvSpPr>
        <p:spPr bwMode="auto">
          <a:xfrm>
            <a:off x="152400" y="2743200"/>
            <a:ext cx="8229600" cy="1752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smtClean="0">
                <a:ln w="9525" cap="rnd">
                  <a:solidFill>
                    <a:srgbClr val="FFFFFF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</a:rPr>
              <a:t> TRÒ CHUYỆN VỀ MÙA XUÂN</a:t>
            </a:r>
            <a:endParaRPr lang="en-US" sz="3600" b="1" i="1" kern="10" dirty="0">
              <a:ln w="9525" cap="rnd">
                <a:solidFill>
                  <a:srgbClr val="FFFFFF"/>
                </a:solidFill>
                <a:prstDash val="sysDot"/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</a:endParaRPr>
          </a:p>
        </p:txBody>
      </p:sp>
      <p:sp>
        <p:nvSpPr>
          <p:cNvPr id="70678" name="WordArt 22"/>
          <p:cNvSpPr>
            <a:spLocks noChangeArrowheads="1" noChangeShapeType="1" noTextEdit="1"/>
          </p:cNvSpPr>
          <p:nvPr/>
        </p:nvSpPr>
        <p:spPr bwMode="auto">
          <a:xfrm>
            <a:off x="-30163" y="4419600"/>
            <a:ext cx="8716963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</a:rPr>
              <a:t>Chủ đề: 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</a:rPr>
              <a:t> MÙA XUÂN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094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0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0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0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0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70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70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0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70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70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70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73" grpId="0" animBg="1"/>
      <p:bldP spid="70674" grpId="0" animBg="1"/>
      <p:bldP spid="70675" grpId="0" animBg="1"/>
      <p:bldP spid="70676" grpId="0" animBg="1"/>
      <p:bldP spid="7067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2" name="Picture 4" descr="thiennhien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9372600" cy="883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4" name="Text Box 6"/>
          <p:cNvSpPr txBox="1">
            <a:spLocks noChangeArrowheads="1"/>
          </p:cNvSpPr>
          <p:nvPr/>
        </p:nvSpPr>
        <p:spPr bwMode="auto">
          <a:xfrm>
            <a:off x="5486400" y="1828800"/>
            <a:ext cx="3886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6000" b="1" dirty="0" err="1" smtClean="0">
                <a:solidFill>
                  <a:srgbClr val="FFFF00"/>
                </a:solidFill>
              </a:rPr>
              <a:t>Nắng</a:t>
            </a:r>
            <a:r>
              <a:rPr lang="en-US" sz="6000" b="1" dirty="0" smtClean="0">
                <a:solidFill>
                  <a:srgbClr val="FFFF00"/>
                </a:solidFill>
              </a:rPr>
              <a:t> </a:t>
            </a:r>
            <a:r>
              <a:rPr lang="en-US" sz="6000" b="1" dirty="0" err="1" smtClean="0">
                <a:solidFill>
                  <a:srgbClr val="FFFF00"/>
                </a:solidFill>
              </a:rPr>
              <a:t>ấm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83975" name="Text Box 7"/>
          <p:cNvSpPr txBox="1">
            <a:spLocks noChangeArrowheads="1"/>
          </p:cNvSpPr>
          <p:nvPr/>
        </p:nvSpPr>
        <p:spPr bwMode="auto">
          <a:xfrm>
            <a:off x="0" y="-228600"/>
            <a:ext cx="7086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5400" b="1">
                <a:solidFill>
                  <a:srgbClr val="FF00FF"/>
                </a:solidFill>
              </a:rPr>
              <a:t>Bầu trời trong xanh</a:t>
            </a:r>
          </a:p>
        </p:txBody>
      </p:sp>
      <p:pic>
        <p:nvPicPr>
          <p:cNvPr id="83976" name="Picture 8" descr="3d butterfly"/>
          <p:cNvPicPr>
            <a:picLocks noChangeAspect="1" noChangeArrowheads="1" noCrop="1"/>
          </p:cNvPicPr>
          <p:nvPr/>
        </p:nvPicPr>
        <p:blipFill>
          <a:blip r:embed="rId3">
            <a:lum bright="34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878" flipH="1">
            <a:off x="228600" y="6172200"/>
            <a:ext cx="306388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7" name="Picture 9" descr="seagulls_flying_toget_a_hc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1219200" cy="167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8" name="Picture 10" descr="seagulls_flying_toget_a_hc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26670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9" name="Picture 11" descr="sun3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09600"/>
            <a:ext cx="1008063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80" name="Picture 12" descr="3d butterfly"/>
          <p:cNvPicPr>
            <a:picLocks noChangeAspect="1" noChangeArrowheads="1" noCrop="1"/>
          </p:cNvPicPr>
          <p:nvPr/>
        </p:nvPicPr>
        <p:blipFill>
          <a:blip r:embed="rId3">
            <a:lum bright="34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878" flipH="1">
            <a:off x="4495800" y="5105400"/>
            <a:ext cx="306388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81" name="Picture 13" descr="3d butterfly"/>
          <p:cNvPicPr>
            <a:picLocks noChangeAspect="1" noChangeArrowheads="1" noCrop="1"/>
          </p:cNvPicPr>
          <p:nvPr/>
        </p:nvPicPr>
        <p:blipFill>
          <a:blip r:embed="rId3">
            <a:lum bright="34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878" flipH="1">
            <a:off x="762000" y="6096000"/>
            <a:ext cx="306388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82" name="Picture 14" descr="3d butterfly"/>
          <p:cNvPicPr>
            <a:picLocks noChangeAspect="1" noChangeArrowheads="1" noCrop="1"/>
          </p:cNvPicPr>
          <p:nvPr/>
        </p:nvPicPr>
        <p:blipFill>
          <a:blip r:embed="rId3">
            <a:lum bright="34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878" flipH="1">
            <a:off x="2133600" y="6172200"/>
            <a:ext cx="306388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40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839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4" grpId="0"/>
      <p:bldP spid="8397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 descr="CAW52J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9154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2895600" y="6019800"/>
            <a:ext cx="3581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không khí ấm áp</a:t>
            </a:r>
          </a:p>
        </p:txBody>
      </p:sp>
    </p:spTree>
    <p:extLst>
      <p:ext uri="{BB962C8B-B14F-4D97-AF65-F5344CB8AC3E}">
        <p14:creationId xmlns:p14="http://schemas.microsoft.com/office/powerpoint/2010/main" val="427543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oa_hong_m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228600"/>
            <a:ext cx="9412544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4953000"/>
            <a:ext cx="693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MƯA PHÙN </a:t>
            </a:r>
          </a:p>
          <a:p>
            <a:pPr algn="just"/>
            <a:r>
              <a:rPr lang="en-US" dirty="0" smtClean="0">
                <a:effectLst/>
                <a:latin typeface="Times New Roman"/>
                <a:ea typeface="Times New Roman"/>
              </a:rPr>
              <a:t>-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Đố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các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con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biết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mưa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phùn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còn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gọi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là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mưa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gì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(</a:t>
            </a:r>
            <a:r>
              <a:rPr lang="en-US" i="1" dirty="0" err="1" smtClean="0">
                <a:effectLst/>
                <a:latin typeface="Times New Roman"/>
                <a:ea typeface="Times New Roman"/>
              </a:rPr>
              <a:t>mưa</a:t>
            </a:r>
            <a:r>
              <a:rPr lang="en-US" i="1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i="1" dirty="0" err="1" smtClean="0">
                <a:effectLst/>
                <a:latin typeface="Times New Roman"/>
                <a:ea typeface="Times New Roman"/>
              </a:rPr>
              <a:t>xuân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) ?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Vì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sao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gọi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là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mưa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phùn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? </a:t>
            </a:r>
          </a:p>
          <a:p>
            <a:r>
              <a:rPr lang="en-US" i="1" dirty="0" smtClean="0">
                <a:effectLst/>
                <a:latin typeface="Times New Roman"/>
                <a:ea typeface="Times New Roman"/>
              </a:rPr>
              <a:t>( </a:t>
            </a:r>
            <a:r>
              <a:rPr lang="en-US" i="1" dirty="0" err="1" smtClean="0">
                <a:effectLst/>
                <a:latin typeface="Times New Roman"/>
                <a:ea typeface="Times New Roman"/>
              </a:rPr>
              <a:t>mưa</a:t>
            </a:r>
            <a:r>
              <a:rPr lang="en-US" i="1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i="1" dirty="0" err="1" smtClean="0">
                <a:effectLst/>
                <a:latin typeface="Times New Roman"/>
                <a:ea typeface="Times New Roman"/>
              </a:rPr>
              <a:t>rất</a:t>
            </a:r>
            <a:r>
              <a:rPr lang="en-US" i="1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i="1" dirty="0" err="1" smtClean="0">
                <a:effectLst/>
                <a:latin typeface="Times New Roman"/>
                <a:ea typeface="Times New Roman"/>
              </a:rPr>
              <a:t>nhẹ</a:t>
            </a:r>
            <a:r>
              <a:rPr lang="en-US" i="1" dirty="0" smtClean="0">
                <a:effectLst/>
                <a:latin typeface="Times New Roman"/>
                <a:ea typeface="Times New Roman"/>
              </a:rPr>
              <a:t>, </a:t>
            </a:r>
            <a:r>
              <a:rPr lang="en-US" i="1" dirty="0" err="1" smtClean="0">
                <a:effectLst/>
                <a:latin typeface="Times New Roman"/>
                <a:ea typeface="Times New Roman"/>
              </a:rPr>
              <a:t>hơi</a:t>
            </a:r>
            <a:r>
              <a:rPr lang="en-US" i="1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i="1" dirty="0" err="1" smtClean="0">
                <a:effectLst/>
                <a:latin typeface="Times New Roman"/>
                <a:ea typeface="Times New Roman"/>
              </a:rPr>
              <a:t>có</a:t>
            </a:r>
            <a:r>
              <a:rPr lang="en-US" i="1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i="1" dirty="0" err="1" smtClean="0">
                <a:effectLst/>
                <a:latin typeface="Times New Roman"/>
                <a:ea typeface="Times New Roman"/>
              </a:rPr>
              <a:t>gió</a:t>
            </a:r>
            <a:r>
              <a:rPr lang="en-US" i="1" dirty="0" smtClean="0">
                <a:effectLst/>
                <a:latin typeface="Times New Roman"/>
                <a:ea typeface="Times New Roman"/>
              </a:rPr>
              <a:t>) 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0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381000"/>
            <a:ext cx="8077200" cy="6057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066800" y="1709678"/>
            <a:ext cx="69342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3600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- </a:t>
            </a:r>
            <a:r>
              <a:rPr lang="en-US" sz="3600" dirty="0" err="1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Thế</a:t>
            </a:r>
            <a:r>
              <a:rPr lang="en-US" sz="3600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mùa</a:t>
            </a:r>
            <a:r>
              <a:rPr lang="en-US" sz="3600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đông</a:t>
            </a:r>
            <a:r>
              <a:rPr lang="en-US" sz="3600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bầu</a:t>
            </a:r>
            <a:r>
              <a:rPr lang="en-US" sz="3600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trời</a:t>
            </a:r>
            <a:r>
              <a:rPr lang="en-US" sz="3600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như</a:t>
            </a:r>
            <a:r>
              <a:rPr lang="en-US" sz="3600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thế</a:t>
            </a:r>
            <a:r>
              <a:rPr lang="en-US" sz="3600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nào</a:t>
            </a:r>
            <a:r>
              <a:rPr lang="en-US" sz="3600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? </a:t>
            </a:r>
            <a:r>
              <a:rPr lang="en-US" sz="3600" dirty="0" err="1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Gió</a:t>
            </a:r>
            <a:r>
              <a:rPr lang="en-US" sz="3600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mùa</a:t>
            </a:r>
            <a:r>
              <a:rPr lang="en-US" sz="3600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đông</a:t>
            </a:r>
            <a:r>
              <a:rPr lang="en-US" sz="3600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như</a:t>
            </a:r>
            <a:r>
              <a:rPr lang="en-US" sz="3600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thế</a:t>
            </a:r>
            <a:r>
              <a:rPr lang="en-US" sz="3600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nào</a:t>
            </a:r>
            <a:r>
              <a:rPr lang="en-US" sz="3600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?</a:t>
            </a:r>
          </a:p>
          <a:p>
            <a:pPr algn="just"/>
            <a:r>
              <a:rPr lang="en-US" sz="3600" dirty="0" err="1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Trẻ</a:t>
            </a:r>
            <a:r>
              <a:rPr lang="en-US" sz="3600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 so </a:t>
            </a:r>
            <a:r>
              <a:rPr lang="en-US" sz="3600" dirty="0" err="1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sánh</a:t>
            </a:r>
            <a:r>
              <a:rPr lang="en-US" sz="3600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thời</a:t>
            </a:r>
            <a:r>
              <a:rPr lang="en-US" sz="3600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tiết</a:t>
            </a:r>
            <a:r>
              <a:rPr lang="en-US" sz="3600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  </a:t>
            </a:r>
            <a:r>
              <a:rPr lang="en-US" sz="3600" dirty="0" err="1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mùa</a:t>
            </a:r>
            <a:r>
              <a:rPr lang="en-US" sz="3600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đông</a:t>
            </a:r>
            <a:r>
              <a:rPr lang="en-US" sz="3600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với</a:t>
            </a:r>
            <a:r>
              <a:rPr lang="en-US" sz="3600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mùa</a:t>
            </a:r>
            <a:r>
              <a:rPr lang="en-US" sz="3600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xuân</a:t>
            </a:r>
            <a:endParaRPr lang="en-US" sz="3600" dirty="0" smtClean="0">
              <a:solidFill>
                <a:srgbClr val="00B050"/>
              </a:solidFill>
              <a:effectLst/>
              <a:latin typeface="Times New Roman"/>
              <a:ea typeface="Times New Roman"/>
            </a:endParaRPr>
          </a:p>
          <a:p>
            <a:pPr algn="just"/>
            <a:r>
              <a:rPr lang="en-US" sz="3600" dirty="0" smtClean="0">
                <a:effectLst/>
                <a:latin typeface="Times New Roman"/>
                <a:ea typeface="Times New Roman"/>
              </a:rPr>
              <a:t>-&gt; </a:t>
            </a:r>
            <a:r>
              <a:rPr lang="en-US" sz="3600" dirty="0" err="1" smtClean="0">
                <a:effectLst/>
                <a:latin typeface="Times New Roman"/>
                <a:ea typeface="Times New Roman"/>
              </a:rPr>
              <a:t>Cô</a:t>
            </a:r>
            <a:r>
              <a:rPr lang="en-US" sz="3600" dirty="0" smtClean="0">
                <a:effectLst/>
                <a:latin typeface="Times New Roman"/>
                <a:ea typeface="Times New Roman"/>
              </a:rPr>
              <a:t> KQ</a:t>
            </a:r>
            <a:endParaRPr lang="en-US" sz="36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3240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6" name="Object 15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Bitmap Image" r:id="rId3" imgW="7373379" imgH="10352381" progId="Paint.Picture">
                  <p:embed/>
                </p:oleObj>
              </mc:Choice>
              <mc:Fallback>
                <p:oleObj name="Bitmap Image" r:id="rId3" imgW="7373379" imgH="1035238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838200" y="1143000"/>
            <a:ext cx="75438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*</a:t>
            </a:r>
            <a:r>
              <a:rPr lang="en-US" sz="2800" b="1" i="1" dirty="0" err="1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Tìm</a:t>
            </a:r>
            <a:r>
              <a:rPr lang="en-US" sz="2800" b="1" i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hiểu</a:t>
            </a:r>
            <a:r>
              <a:rPr lang="en-US" sz="2800" b="1" i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về</a:t>
            </a:r>
            <a:r>
              <a:rPr lang="en-US" sz="2800" b="1" i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cảnh</a:t>
            </a:r>
            <a:r>
              <a:rPr lang="en-US" sz="2800" b="1" i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vật</a:t>
            </a:r>
            <a:r>
              <a:rPr lang="en-US" sz="2800" b="1" i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cây</a:t>
            </a:r>
            <a:r>
              <a:rPr lang="en-US" sz="2800" b="1" i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cối</a:t>
            </a:r>
            <a:r>
              <a:rPr lang="en-US" sz="2800" b="1" i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, </a:t>
            </a:r>
            <a:r>
              <a:rPr lang="en-US" sz="2800" b="1" i="1" dirty="0" err="1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trong</a:t>
            </a:r>
            <a:r>
              <a:rPr lang="en-US" sz="2800" b="1" i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mùa</a:t>
            </a:r>
            <a:r>
              <a:rPr lang="en-US" sz="2800" b="1" i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xuân</a:t>
            </a:r>
            <a:endParaRPr lang="en-US" sz="2800" dirty="0" smtClean="0">
              <a:solidFill>
                <a:srgbClr val="002060"/>
              </a:solidFill>
              <a:effectLst/>
              <a:latin typeface="Times New Roman"/>
              <a:ea typeface="Times New Roman"/>
            </a:endParaRPr>
          </a:p>
          <a:p>
            <a:pPr algn="just"/>
            <a:r>
              <a:rPr lang="en-US" sz="2400" dirty="0" smtClean="0">
                <a:effectLst/>
                <a:latin typeface="Times New Roman"/>
                <a:ea typeface="Times New Roman"/>
              </a:rPr>
              <a:t>+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Khi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mùa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xuân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đến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chúng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mình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thấy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cây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cỏ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,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hoa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lá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có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những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thay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đổi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gì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? </a:t>
            </a:r>
          </a:p>
          <a:p>
            <a:pPr algn="just"/>
            <a:endParaRPr lang="en-US" sz="24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3438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ewsdata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5867400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</a:rPr>
              <a:t>ĐÂM CHỒI NON</a:t>
            </a:r>
            <a:endParaRPr lang="en-US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40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u10799_t1327372213_LrhJ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381000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loài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hoa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nở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mùa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xuân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88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6" descr="Frames PPT 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hoa dao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76962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514600" y="457200"/>
            <a:ext cx="4419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sz="3200" b="1">
                <a:solidFill>
                  <a:srgbClr val="000099"/>
                </a:solidFill>
                <a:latin typeface="Times New Roman" pitchFamily="18" charset="0"/>
              </a:rPr>
              <a:t>HOA MÙA XUÂN</a:t>
            </a:r>
          </a:p>
        </p:txBody>
      </p:sp>
    </p:spTree>
    <p:extLst>
      <p:ext uri="{BB962C8B-B14F-4D97-AF65-F5344CB8AC3E}">
        <p14:creationId xmlns:p14="http://schemas.microsoft.com/office/powerpoint/2010/main" val="137997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oa%20Mai%20-%20giai%20dac%20biet%20b_tn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5344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1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6" name="Object 15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Bitmap Image" r:id="rId3" imgW="7373379" imgH="10352381" progId="Paint.Picture">
                  <p:embed/>
                </p:oleObj>
              </mc:Choice>
              <mc:Fallback>
                <p:oleObj name="Bitmap Image" r:id="rId3" imgW="7373379" imgH="1035238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838200" y="1143000"/>
            <a:ext cx="75438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*</a:t>
            </a:r>
            <a:r>
              <a:rPr lang="en-US" sz="2800" b="1" i="1" dirty="0" err="1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Tìm</a:t>
            </a:r>
            <a:r>
              <a:rPr lang="en-US" sz="2800" b="1" i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hiểu</a:t>
            </a:r>
            <a:r>
              <a:rPr lang="en-US" sz="2800" b="1" i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về</a:t>
            </a:r>
            <a:r>
              <a:rPr lang="en-US" sz="2800" b="1" i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hoạt</a:t>
            </a:r>
            <a:r>
              <a:rPr lang="en-US" sz="2800" b="1" i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động</a:t>
            </a:r>
            <a:r>
              <a:rPr lang="en-US" sz="2800" b="1" i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của</a:t>
            </a:r>
            <a:r>
              <a:rPr lang="en-US" sz="2800" b="1" i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con </a:t>
            </a:r>
            <a:r>
              <a:rPr lang="en-US" sz="2800" b="1" i="1" dirty="0" err="1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người</a:t>
            </a:r>
            <a:r>
              <a:rPr lang="en-US" sz="2800" b="1" i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vào</a:t>
            </a:r>
            <a:r>
              <a:rPr lang="en-US" sz="2800" b="1" i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mùa</a:t>
            </a:r>
            <a:r>
              <a:rPr lang="en-US" sz="2800" b="1" i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xuân</a:t>
            </a:r>
            <a:endParaRPr lang="en-US" sz="2800" dirty="0" smtClean="0">
              <a:solidFill>
                <a:srgbClr val="002060"/>
              </a:solidFill>
              <a:effectLst/>
              <a:latin typeface="Times New Roman"/>
              <a:ea typeface="Times New Roman"/>
            </a:endParaRPr>
          </a:p>
          <a:p>
            <a:pPr algn="just"/>
            <a:r>
              <a:rPr lang="en-US" sz="2800" dirty="0" smtClean="0">
                <a:effectLst/>
                <a:latin typeface="Times New Roman"/>
                <a:ea typeface="Times New Roman"/>
              </a:rPr>
              <a:t>-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Mùa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xuân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đến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mọi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người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thường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làm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gì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?</a:t>
            </a:r>
          </a:p>
          <a:p>
            <a:pPr algn="just"/>
            <a:r>
              <a:rPr lang="en-US" sz="2800" dirty="0" smtClean="0">
                <a:effectLst/>
                <a:latin typeface="Times New Roman"/>
                <a:ea typeface="Times New Roman"/>
              </a:rPr>
              <a:t>+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Mùa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xuân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đến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các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con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thích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gì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nhất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?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Bố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mẹ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các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con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thường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làm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gì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?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Đi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những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đâu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?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Các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con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muốn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cùng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bố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mẹ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làm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những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effectLst/>
                <a:latin typeface="Times New Roman"/>
                <a:ea typeface="Times New Roman"/>
              </a:rPr>
              <a:t>gì</a:t>
            </a:r>
            <a:r>
              <a:rPr lang="en-US" sz="2800" dirty="0" smtClean="0">
                <a:effectLst/>
                <a:latin typeface="Times New Roman"/>
                <a:ea typeface="Times New Roman"/>
              </a:rPr>
              <a:t>?</a:t>
            </a:r>
            <a:endParaRPr lang="en-US" sz="28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3754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" name="Rectangle 21"/>
          <p:cNvSpPr>
            <a:spLocks noChangeArrowheads="1"/>
          </p:cNvSpPr>
          <p:nvPr/>
        </p:nvSpPr>
        <p:spPr bwMode="auto">
          <a:xfrm>
            <a:off x="381000" y="457200"/>
            <a:ext cx="8305800" cy="6096000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000" b="1" dirty="0" smtClean="0">
                <a:effectLst/>
                <a:latin typeface=".VnTime"/>
                <a:ea typeface="Times New Roman"/>
              </a:rPr>
              <a:t>I/</a:t>
            </a:r>
            <a:r>
              <a:rPr lang="en-US" sz="2000" b="1" dirty="0" smtClean="0">
                <a:effectLst/>
                <a:latin typeface="Times New Roman"/>
                <a:ea typeface="Times New Roman"/>
              </a:rPr>
              <a:t>MỤC ĐÍCH YÊU CẦU</a:t>
            </a:r>
            <a:r>
              <a:rPr lang="en-US" sz="2000" b="1" dirty="0" smtClean="0">
                <a:effectLst/>
                <a:latin typeface=".VnTime"/>
                <a:ea typeface="Times New Roman"/>
              </a:rPr>
              <a:t>  </a:t>
            </a:r>
            <a:endParaRPr lang="en-US" sz="2000" dirty="0" smtClean="0">
              <a:effectLst/>
              <a:latin typeface="Times New Roman"/>
              <a:ea typeface="Times New Roman"/>
            </a:endParaRPr>
          </a:p>
          <a:p>
            <a:pPr algn="just"/>
            <a:r>
              <a:rPr lang="en-US" sz="2000" b="1" dirty="0" smtClean="0">
                <a:effectLst/>
                <a:latin typeface="Times New Roman"/>
                <a:ea typeface="Times New Roman"/>
              </a:rPr>
              <a:t>1. </a:t>
            </a:r>
            <a:r>
              <a:rPr lang="en-US" sz="2000" b="1" dirty="0" err="1" smtClean="0">
                <a:effectLst/>
                <a:latin typeface="Times New Roman"/>
                <a:ea typeface="Times New Roman"/>
              </a:rPr>
              <a:t>Kiến</a:t>
            </a:r>
            <a:r>
              <a:rPr lang="en-US" sz="2000" b="1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000" b="1" dirty="0" err="1" smtClean="0">
                <a:effectLst/>
                <a:latin typeface="Times New Roman"/>
                <a:ea typeface="Times New Roman"/>
              </a:rPr>
              <a:t>thức</a:t>
            </a:r>
            <a:endParaRPr lang="en-US" sz="2000" dirty="0" smtClean="0">
              <a:effectLst/>
              <a:latin typeface="Times New Roman"/>
              <a:ea typeface="Times New Roman"/>
            </a:endParaRPr>
          </a:p>
          <a:p>
            <a:pPr algn="just"/>
            <a:r>
              <a:rPr lang="pt-BR" sz="2000" dirty="0" smtClean="0">
                <a:effectLst/>
                <a:latin typeface=".VnTime"/>
                <a:ea typeface="Times New Roman"/>
              </a:rPr>
              <a:t>- TrÎ nhËn biÕt ®</a:t>
            </a:r>
            <a:r>
              <a:rPr lang="pt-BR" sz="2000" dirty="0" smtClean="0">
                <a:effectLst/>
                <a:latin typeface="Times New Roman"/>
                <a:ea typeface="Times New Roman"/>
              </a:rPr>
              <a:t>ư</a:t>
            </a:r>
            <a:r>
              <a:rPr lang="pt-BR" sz="2000" dirty="0" smtClean="0">
                <a:effectLst/>
                <a:latin typeface=".VnTime"/>
                <a:ea typeface="Times New Roman"/>
              </a:rPr>
              <a:t>­îc mïa xu©n lµ mïa </a:t>
            </a:r>
            <a:r>
              <a:rPr lang="pt-BR" sz="2000" dirty="0" smtClean="0">
                <a:effectLst/>
                <a:latin typeface="Times New Roman"/>
                <a:ea typeface="Times New Roman"/>
              </a:rPr>
              <a:t>đ</a:t>
            </a:r>
            <a:r>
              <a:rPr lang="pt-BR" sz="2000" dirty="0" smtClean="0">
                <a:effectLst/>
                <a:latin typeface=".VnTime"/>
                <a:ea typeface="Times New Roman"/>
              </a:rPr>
              <a:t>Çu tiªn trong mét n</a:t>
            </a:r>
            <a:r>
              <a:rPr lang="pt-BR" sz="2000" dirty="0" smtClean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ă</a:t>
            </a:r>
            <a:r>
              <a:rPr lang="pt-BR" sz="2000" dirty="0" smtClean="0">
                <a:effectLst/>
                <a:latin typeface=".VnTime"/>
                <a:ea typeface="Times New Roman"/>
              </a:rPr>
              <a:t>m </a:t>
            </a:r>
            <a:endParaRPr lang="en-US" sz="2000" dirty="0" smtClean="0">
              <a:effectLst/>
              <a:latin typeface="Times New Roman"/>
              <a:ea typeface="Times New Roman"/>
            </a:endParaRPr>
          </a:p>
          <a:p>
            <a:pPr algn="just"/>
            <a:r>
              <a:rPr lang="en-US" sz="2000" dirty="0" smtClean="0">
                <a:effectLst/>
                <a:latin typeface="Times New Roman"/>
                <a:ea typeface="Times New Roman"/>
              </a:rPr>
              <a:t>- </a:t>
            </a:r>
            <a:r>
              <a:rPr lang="en-US" sz="2000" dirty="0" err="1" smtClean="0">
                <a:effectLst/>
                <a:latin typeface="Times New Roman"/>
                <a:ea typeface="Times New Roman"/>
              </a:rPr>
              <a:t>Củng</a:t>
            </a:r>
            <a:r>
              <a:rPr lang="en-US" sz="20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000" dirty="0" err="1" smtClean="0">
                <a:effectLst/>
                <a:latin typeface="Times New Roman"/>
                <a:ea typeface="Times New Roman"/>
              </a:rPr>
              <a:t>cố</a:t>
            </a:r>
            <a:r>
              <a:rPr lang="en-US" sz="2000" dirty="0" smtClean="0">
                <a:effectLst/>
                <a:latin typeface="Times New Roman"/>
                <a:ea typeface="Times New Roman"/>
              </a:rPr>
              <a:t>, </a:t>
            </a:r>
            <a:r>
              <a:rPr lang="en-US" sz="2000" dirty="0" err="1" smtClean="0">
                <a:effectLst/>
                <a:latin typeface="Times New Roman"/>
                <a:ea typeface="Times New Roman"/>
              </a:rPr>
              <a:t>hệ</a:t>
            </a:r>
            <a:r>
              <a:rPr lang="en-US" sz="20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000" dirty="0" err="1" smtClean="0">
                <a:effectLst/>
                <a:latin typeface="Times New Roman"/>
                <a:ea typeface="Times New Roman"/>
              </a:rPr>
              <a:t>thống</a:t>
            </a:r>
            <a:r>
              <a:rPr lang="en-US" sz="20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000" dirty="0" err="1" smtClean="0">
                <a:effectLst/>
                <a:latin typeface="Times New Roman"/>
                <a:ea typeface="Times New Roman"/>
              </a:rPr>
              <a:t>kiến</a:t>
            </a:r>
            <a:r>
              <a:rPr lang="en-US" sz="20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000" dirty="0" err="1" smtClean="0">
                <a:effectLst/>
                <a:latin typeface="Times New Roman"/>
                <a:ea typeface="Times New Roman"/>
              </a:rPr>
              <a:t>thức</a:t>
            </a:r>
            <a:r>
              <a:rPr lang="en-US" sz="20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000" dirty="0" err="1" smtClean="0">
                <a:effectLst/>
                <a:latin typeface="Times New Roman"/>
                <a:ea typeface="Times New Roman"/>
              </a:rPr>
              <a:t>của</a:t>
            </a:r>
            <a:r>
              <a:rPr lang="en-US" sz="20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000" dirty="0" err="1" smtClean="0">
                <a:effectLst/>
                <a:latin typeface="Times New Roman"/>
                <a:ea typeface="Times New Roman"/>
              </a:rPr>
              <a:t>trẻ</a:t>
            </a:r>
            <a:r>
              <a:rPr lang="en-US" sz="20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000" dirty="0" err="1" smtClean="0">
                <a:effectLst/>
                <a:latin typeface="Times New Roman"/>
                <a:ea typeface="Times New Roman"/>
              </a:rPr>
              <a:t>về</a:t>
            </a:r>
            <a:r>
              <a:rPr lang="en-US" sz="20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000" dirty="0" err="1" smtClean="0">
                <a:effectLst/>
                <a:latin typeface="Times New Roman"/>
                <a:ea typeface="Times New Roman"/>
              </a:rPr>
              <a:t>các</a:t>
            </a:r>
            <a:r>
              <a:rPr lang="en-US" sz="20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000" dirty="0" err="1" smtClean="0">
                <a:effectLst/>
                <a:latin typeface="Times New Roman"/>
                <a:ea typeface="Times New Roman"/>
              </a:rPr>
              <a:t>dấu</a:t>
            </a:r>
            <a:r>
              <a:rPr lang="en-US" sz="20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000" dirty="0" err="1" smtClean="0">
                <a:effectLst/>
                <a:latin typeface="Times New Roman"/>
                <a:ea typeface="Times New Roman"/>
              </a:rPr>
              <a:t>hiệu</a:t>
            </a:r>
            <a:r>
              <a:rPr lang="en-US" sz="20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000" dirty="0" err="1" smtClean="0">
                <a:effectLst/>
                <a:latin typeface="Times New Roman"/>
                <a:ea typeface="Times New Roman"/>
              </a:rPr>
              <a:t>đặc</a:t>
            </a:r>
            <a:r>
              <a:rPr lang="en-US" sz="20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000" dirty="0" err="1" smtClean="0">
                <a:effectLst/>
                <a:latin typeface="Times New Roman"/>
                <a:ea typeface="Times New Roman"/>
              </a:rPr>
              <a:t>trưng</a:t>
            </a:r>
            <a:r>
              <a:rPr lang="en-US" sz="20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000" dirty="0" err="1" smtClean="0">
                <a:effectLst/>
                <a:latin typeface="Times New Roman"/>
                <a:ea typeface="Times New Roman"/>
              </a:rPr>
              <a:t>của</a:t>
            </a:r>
            <a:r>
              <a:rPr lang="en-US" sz="20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000" dirty="0" err="1" smtClean="0">
                <a:effectLst/>
                <a:latin typeface="Times New Roman"/>
                <a:ea typeface="Times New Roman"/>
              </a:rPr>
              <a:t>mùa</a:t>
            </a:r>
            <a:r>
              <a:rPr lang="en-US" sz="20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000" dirty="0" err="1" smtClean="0">
                <a:effectLst/>
                <a:latin typeface="Times New Roman"/>
                <a:ea typeface="Times New Roman"/>
              </a:rPr>
              <a:t>xuân</a:t>
            </a:r>
            <a:r>
              <a:rPr lang="en-US" sz="2000" dirty="0" smtClean="0">
                <a:effectLst/>
                <a:latin typeface="Times New Roman"/>
                <a:ea typeface="Times New Roman"/>
              </a:rPr>
              <a:t>:</a:t>
            </a:r>
            <a:r>
              <a:rPr lang="pt-PT" sz="2000" dirty="0" smtClean="0">
                <a:effectLst/>
                <a:latin typeface=".VnTime"/>
                <a:ea typeface="Times New Roman"/>
              </a:rPr>
              <a:t> Mïa xu©n ®Õn trăm hoa ®ua sắc khoe mµu, c©y cèi ®©m chåi n¶y léc. Thêi tiÕt Êm ¸p, m¸t mÎ. Con ng­ưêi thªm mét tuæi míi vui t­ư¬i phÊn khëi, tho¶i m¸i h¬n.</a:t>
            </a:r>
            <a:endParaRPr lang="en-US" sz="2000" dirty="0" smtClean="0">
              <a:effectLst/>
              <a:latin typeface="Times New Roman"/>
              <a:ea typeface="Times New Roman"/>
            </a:endParaRPr>
          </a:p>
          <a:p>
            <a:pPr algn="just"/>
            <a:r>
              <a:rPr lang="pt-BR" sz="2000" b="1" dirty="0" smtClean="0">
                <a:effectLst/>
                <a:latin typeface="Times New Roman"/>
                <a:ea typeface="Times New Roman"/>
              </a:rPr>
              <a:t>2. Kĩ năng </a:t>
            </a:r>
            <a:endParaRPr lang="en-US" sz="2000" dirty="0" smtClean="0">
              <a:effectLst/>
              <a:latin typeface="Times New Roman"/>
              <a:ea typeface="Times New Roman"/>
            </a:endParaRPr>
          </a:p>
          <a:p>
            <a:pPr algn="just"/>
            <a:r>
              <a:rPr lang="pt-PT" sz="2000" dirty="0" smtClean="0">
                <a:effectLst/>
                <a:latin typeface=".VnTime"/>
                <a:ea typeface="Times New Roman"/>
              </a:rPr>
              <a:t>  - LuyÖn ph¸t triÓn ng«n ngữ, tr¶ lêi trän c©u, m¹ch l¹c.</a:t>
            </a:r>
            <a:endParaRPr lang="en-US" sz="2000" dirty="0" smtClean="0">
              <a:effectLst/>
              <a:latin typeface="Times New Roman"/>
              <a:ea typeface="Times New Roman"/>
            </a:endParaRPr>
          </a:p>
          <a:p>
            <a:pPr algn="just"/>
            <a:r>
              <a:rPr lang="pt-PT" sz="2000" dirty="0" smtClean="0">
                <a:effectLst/>
                <a:latin typeface=".VnTime"/>
                <a:ea typeface="Times New Roman"/>
              </a:rPr>
              <a:t>  - LuyÖn kü năng quan s¸t ghi nhí cã chñ ®Þnh cho trÎ.</a:t>
            </a:r>
            <a:endParaRPr lang="en-US" sz="2000" dirty="0" smtClean="0">
              <a:effectLst/>
              <a:latin typeface="Times New Roman"/>
              <a:ea typeface="Times New Roman"/>
            </a:endParaRPr>
          </a:p>
          <a:p>
            <a:pPr algn="just"/>
            <a:r>
              <a:rPr lang="pt-BR" sz="2000" b="1" dirty="0" smtClean="0">
                <a:effectLst/>
                <a:latin typeface="Times New Roman"/>
                <a:ea typeface="Times New Roman"/>
              </a:rPr>
              <a:t>3. Thái độ </a:t>
            </a:r>
            <a:endParaRPr lang="en-US" sz="2000" dirty="0" smtClean="0">
              <a:effectLst/>
              <a:latin typeface="Times New Roman"/>
              <a:ea typeface="Times New Roman"/>
            </a:endParaRPr>
          </a:p>
          <a:p>
            <a:pPr algn="just"/>
            <a:r>
              <a:rPr lang="pt-BR" sz="2000" b="1" dirty="0" smtClean="0">
                <a:effectLst/>
                <a:latin typeface=".VnTime"/>
                <a:ea typeface="Times New Roman"/>
              </a:rPr>
              <a:t> </a:t>
            </a:r>
            <a:r>
              <a:rPr lang="pt-PT" sz="2000" dirty="0" smtClean="0">
                <a:effectLst/>
                <a:latin typeface=".VnTime"/>
                <a:ea typeface="Times New Roman"/>
              </a:rPr>
              <a:t>- Gi¸o dôc trÎ yªu quý c¶nh ®Ñp thiªn nhiªn khi mïa xu©n vÒ.</a:t>
            </a:r>
            <a:endParaRPr lang="en-US" sz="2000" dirty="0" smtClean="0">
              <a:effectLst/>
              <a:latin typeface="Times New Roman"/>
              <a:ea typeface="Times New Roman"/>
            </a:endParaRPr>
          </a:p>
          <a:p>
            <a:pPr algn="just"/>
            <a:r>
              <a:rPr lang="pt-PT" sz="2000" dirty="0" smtClean="0">
                <a:effectLst/>
                <a:latin typeface=".VnTime"/>
                <a:ea typeface="Times New Roman"/>
              </a:rPr>
              <a:t> - BiÕt mçi mïa xu©n sang lµ bÐ thªm mét tuæi míi ®­ưîc mäi ng­êi mõng tuæi.</a:t>
            </a:r>
            <a:endParaRPr lang="en-US" sz="2000" dirty="0" smtClean="0">
              <a:effectLst/>
              <a:latin typeface="Times New Roman"/>
              <a:ea typeface="Times New Roman"/>
            </a:endParaRPr>
          </a:p>
          <a:p>
            <a:pPr algn="just"/>
            <a:r>
              <a:rPr lang="en-US" sz="2000" dirty="0" smtClean="0">
                <a:effectLst/>
                <a:latin typeface=".VnTime"/>
                <a:ea typeface="Times New Roman"/>
              </a:rPr>
              <a:t>- </a:t>
            </a:r>
            <a:r>
              <a:rPr lang="en-US" sz="2000" dirty="0" err="1" smtClean="0">
                <a:effectLst/>
                <a:latin typeface=".VnTime"/>
                <a:ea typeface="Times New Roman"/>
              </a:rPr>
              <a:t>TrÎ</a:t>
            </a:r>
            <a:r>
              <a:rPr lang="en-US" sz="2000" dirty="0" smtClean="0">
                <a:effectLst/>
                <a:latin typeface=".VnTime"/>
                <a:ea typeface="Times New Roman"/>
              </a:rPr>
              <a:t> </a:t>
            </a:r>
            <a:r>
              <a:rPr lang="en-US" sz="2000" dirty="0" err="1" smtClean="0">
                <a:effectLst/>
                <a:latin typeface=".VnTime"/>
                <a:ea typeface="Times New Roman"/>
              </a:rPr>
              <a:t>cã</a:t>
            </a:r>
            <a:r>
              <a:rPr lang="en-US" sz="2000" dirty="0" smtClean="0">
                <a:effectLst/>
                <a:latin typeface=".VnTime"/>
                <a:ea typeface="Times New Roman"/>
              </a:rPr>
              <a:t> ý </a:t>
            </a:r>
            <a:r>
              <a:rPr lang="en-US" sz="2000" dirty="0" err="1" smtClean="0">
                <a:effectLst/>
                <a:latin typeface=".VnTime"/>
                <a:ea typeface="Times New Roman"/>
              </a:rPr>
              <a:t>thøc</a:t>
            </a:r>
            <a:r>
              <a:rPr lang="en-US" sz="2000" dirty="0" smtClean="0">
                <a:effectLst/>
                <a:latin typeface=".VnTime"/>
                <a:ea typeface="Times New Roman"/>
              </a:rPr>
              <a:t> </a:t>
            </a:r>
            <a:r>
              <a:rPr lang="en-US" sz="2000" dirty="0" err="1" smtClean="0">
                <a:effectLst/>
                <a:latin typeface=".VnTime"/>
                <a:ea typeface="Times New Roman"/>
              </a:rPr>
              <a:t>trong</a:t>
            </a:r>
            <a:r>
              <a:rPr lang="en-US" sz="2000" dirty="0" smtClean="0">
                <a:effectLst/>
                <a:latin typeface=".VnTime"/>
                <a:ea typeface="Times New Roman"/>
              </a:rPr>
              <a:t> </a:t>
            </a:r>
            <a:r>
              <a:rPr lang="en-US" sz="2000" dirty="0" err="1" smtClean="0">
                <a:effectLst/>
                <a:latin typeface=".VnTime"/>
                <a:ea typeface="Times New Roman"/>
              </a:rPr>
              <a:t>giê</a:t>
            </a:r>
            <a:r>
              <a:rPr lang="en-US" sz="2000" dirty="0" smtClean="0">
                <a:effectLst/>
                <a:latin typeface=".VnTime"/>
                <a:ea typeface="Times New Roman"/>
              </a:rPr>
              <a:t> </a:t>
            </a:r>
            <a:r>
              <a:rPr lang="en-US" sz="2000" dirty="0" err="1" smtClean="0">
                <a:effectLst/>
                <a:latin typeface=".VnTime"/>
                <a:ea typeface="Times New Roman"/>
              </a:rPr>
              <a:t>häc</a:t>
            </a:r>
            <a:endParaRPr lang="en-US" sz="20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6387" name="Picture 3" descr="659204qfhni5vgxw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43050" y="5619750"/>
            <a:ext cx="762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659204qfhni5vgxw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43250" y="5619750"/>
            <a:ext cx="762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659204qfhni5vgxw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819650" y="5619750"/>
            <a:ext cx="762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659204qfhni5vgxw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38950" y="-742950"/>
            <a:ext cx="7620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16" descr="b3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59951" flipH="1">
            <a:off x="8001000" y="-304800"/>
            <a:ext cx="15128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6" descr="b3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-547688" y="5576888"/>
            <a:ext cx="20097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6" descr="b3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97838" y="5410200"/>
            <a:ext cx="1379537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6" descr="b3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-152400" y="-304800"/>
            <a:ext cx="14509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1" descr="659204qfhni5vgxw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58000" y="5334000"/>
            <a:ext cx="762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659204qfhni5vgxw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743450" y="-628650"/>
            <a:ext cx="7620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7" name="Picture 13" descr="659204qfhni5vgxw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67050" y="-476250"/>
            <a:ext cx="762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8" name="Picture 14" descr="659204qfhni5vgxw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43050" y="-476250"/>
            <a:ext cx="762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9" name="Picture 15" descr="659204qfhni5vgxw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371600"/>
            <a:ext cx="7620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0" name="Picture 16" descr="659204qfhni5vgxw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1143000"/>
            <a:ext cx="7620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1" name="Picture 17" descr="659204qfhni5vgxw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9979">
            <a:off x="4763" y="3657600"/>
            <a:ext cx="762000" cy="213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2" name="Picture 18" descr="659204qfhni5vgxw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442">
            <a:off x="8382000" y="3505200"/>
            <a:ext cx="7620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7" name="Que Huong Tuoi dep - Hoa tau [NCT 36634169819645468750]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5626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8" name="Que Huong Tuoi dep - Hoa tau [NCT 36634169819645468750]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192700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3932" fill="hold"/>
                                        <p:tgtEl>
                                          <p:spTgt spid="164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3932" fill="hold"/>
                                        <p:tgtEl>
                                          <p:spTgt spid="164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407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408"/>
                </p:tgtEl>
              </p:cMediaNode>
            </p:audio>
          </p:childTnLst>
        </p:cTn>
      </p:par>
    </p:tnLst>
    <p:bldLst>
      <p:bldP spid="206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tet.vinhphuc.gov.vn/ct/cms/chuyenmon/PublishingImages/Forms/Image/lehoi/hoi-lim-2-thuyen-r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8654"/>
            <a:ext cx="9061756" cy="648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43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vidblomst00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14288"/>
            <a:ext cx="2062162" cy="204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hvidblomst00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38" y="5029200"/>
            <a:ext cx="1833562" cy="181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vidblomst00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14925"/>
            <a:ext cx="1757363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hvidblomst00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1757363" cy="174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na8_c1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3686175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 descr="na8_c1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667000" y="5999163"/>
            <a:ext cx="3533775" cy="85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na8_c1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63644" y="3248819"/>
            <a:ext cx="2543175" cy="61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1" name="Picture 9" descr="na8_c1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75506" y="3161506"/>
            <a:ext cx="2514600" cy="61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1600200" y="990600"/>
            <a:ext cx="7467600" cy="538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VNI-Times" pitchFamily="2" charset="0"/>
              </a:rPr>
              <a:t>CHUAÅN BÒ :</a:t>
            </a:r>
          </a:p>
          <a:p>
            <a:pPr algn="just"/>
            <a:r>
              <a:rPr lang="en-US" sz="2800" b="1" dirty="0" smtClean="0">
                <a:solidFill>
                  <a:srgbClr val="3333FF"/>
                </a:solidFill>
                <a:latin typeface="VNI-Times" pitchFamily="2" charset="0"/>
              </a:rPr>
              <a:t> </a:t>
            </a:r>
            <a:r>
              <a:rPr lang="en-US" sz="3200" b="1" dirty="0" smtClean="0">
                <a:effectLst/>
                <a:latin typeface=".VnTime"/>
                <a:ea typeface="Times New Roman"/>
              </a:rPr>
              <a:t> </a:t>
            </a:r>
            <a:r>
              <a:rPr lang="en-US" sz="3200" dirty="0" smtClean="0">
                <a:effectLst/>
                <a:latin typeface=".VnTime"/>
                <a:ea typeface="Times New Roman"/>
              </a:rPr>
              <a:t>- </a:t>
            </a:r>
            <a:r>
              <a:rPr lang="en-US" sz="3200" dirty="0" err="1" smtClean="0">
                <a:latin typeface=".VnTime" pitchFamily="34" charset="0"/>
                <a:ea typeface="Times New Roman"/>
                <a:cs typeface="Times New Roman" pitchFamily="18" charset="0"/>
              </a:rPr>
              <a:t>Đ</a:t>
            </a:r>
            <a:r>
              <a:rPr lang="en-US" sz="3200" dirty="0" err="1" smtClean="0">
                <a:effectLst/>
                <a:latin typeface=".VnTime" pitchFamily="34" charset="0"/>
                <a:ea typeface="Times New Roman"/>
                <a:cs typeface="Times New Roman" pitchFamily="18" charset="0"/>
              </a:rPr>
              <a:t>å</a:t>
            </a:r>
            <a:r>
              <a:rPr lang="en-US" sz="3200" dirty="0" smtClean="0">
                <a:effectLst/>
                <a:latin typeface=".VnTime" pitchFamily="34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 smtClean="0">
                <a:effectLst/>
                <a:latin typeface=".VnTime" pitchFamily="34" charset="0"/>
                <a:ea typeface="Times New Roman"/>
                <a:cs typeface="Times New Roman" pitchFamily="18" charset="0"/>
              </a:rPr>
              <a:t>dïng</a:t>
            </a:r>
            <a:r>
              <a:rPr lang="en-US" sz="3200" dirty="0" smtClean="0">
                <a:effectLst/>
                <a:latin typeface=".VnTime" pitchFamily="34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 smtClean="0">
                <a:effectLst/>
                <a:latin typeface=".VnTime" pitchFamily="34" charset="0"/>
                <a:ea typeface="Times New Roman"/>
                <a:cs typeface="Times New Roman" pitchFamily="18" charset="0"/>
              </a:rPr>
              <a:t>cña</a:t>
            </a:r>
            <a:r>
              <a:rPr lang="en-US" sz="3200" dirty="0" smtClean="0">
                <a:effectLst/>
                <a:latin typeface=".VnTime" pitchFamily="34" charset="0"/>
                <a:ea typeface="Times New Roman"/>
                <a:cs typeface="Times New Roman" pitchFamily="18" charset="0"/>
              </a:rPr>
              <a:t> c«:	</a:t>
            </a:r>
            <a:r>
              <a:rPr lang="en-US" sz="3200" dirty="0" err="1" smtClean="0">
                <a:effectLst/>
                <a:latin typeface=".VnTime" pitchFamily="34" charset="0"/>
                <a:ea typeface="Times New Roman"/>
                <a:cs typeface="Times New Roman" pitchFamily="18" charset="0"/>
              </a:rPr>
              <a:t>Tranh</a:t>
            </a:r>
            <a:r>
              <a:rPr lang="en-US" sz="3200" dirty="0" smtClean="0">
                <a:effectLst/>
                <a:latin typeface=".VnTime" pitchFamily="34" charset="0"/>
                <a:ea typeface="Times New Roman"/>
                <a:cs typeface="Times New Roman" pitchFamily="18" charset="0"/>
              </a:rPr>
              <a:t> ¶</a:t>
            </a:r>
            <a:r>
              <a:rPr lang="en-US" sz="3200" dirty="0" err="1" smtClean="0">
                <a:effectLst/>
                <a:latin typeface=".VnTime" pitchFamily="34" charset="0"/>
                <a:ea typeface="Times New Roman"/>
                <a:cs typeface="Times New Roman" pitchFamily="18" charset="0"/>
              </a:rPr>
              <a:t>nh</a:t>
            </a:r>
            <a:r>
              <a:rPr lang="en-US" sz="3200" dirty="0" smtClean="0">
                <a:effectLst/>
                <a:latin typeface=".VnTime" pitchFamily="34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 smtClean="0">
                <a:effectLst/>
                <a:latin typeface=".VnTime" pitchFamily="34" charset="0"/>
                <a:ea typeface="Times New Roman"/>
                <a:cs typeface="Times New Roman" pitchFamily="18" charset="0"/>
              </a:rPr>
              <a:t>vÒ</a:t>
            </a:r>
            <a:r>
              <a:rPr lang="en-US" sz="3200" dirty="0" smtClean="0">
                <a:effectLst/>
                <a:latin typeface=".VnTime" pitchFamily="34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 smtClean="0">
                <a:effectLst/>
                <a:latin typeface=".VnTime" pitchFamily="34" charset="0"/>
                <a:ea typeface="Times New Roman"/>
                <a:cs typeface="Times New Roman" pitchFamily="18" charset="0"/>
              </a:rPr>
              <a:t>mïa</a:t>
            </a:r>
            <a:r>
              <a:rPr lang="en-US" sz="3200" dirty="0" smtClean="0">
                <a:effectLst/>
                <a:latin typeface=".VnTime" pitchFamily="34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 smtClean="0">
                <a:effectLst/>
                <a:latin typeface=".VnTime" pitchFamily="34" charset="0"/>
                <a:ea typeface="Times New Roman"/>
                <a:cs typeface="Times New Roman" pitchFamily="18" charset="0"/>
              </a:rPr>
              <a:t>xu©n</a:t>
            </a:r>
            <a:r>
              <a:rPr lang="en-US" sz="3200" dirty="0" smtClean="0">
                <a:effectLst/>
                <a:latin typeface=".VnTime" pitchFamily="34" charset="0"/>
                <a:ea typeface="Times New Roman"/>
                <a:cs typeface="Times New Roman" pitchFamily="18" charset="0"/>
              </a:rPr>
              <a:t>, </a:t>
            </a:r>
            <a:r>
              <a:rPr lang="en-US" sz="3200" dirty="0" err="1" smtClean="0">
                <a:effectLst/>
                <a:latin typeface=".VnTime" pitchFamily="34" charset="0"/>
                <a:ea typeface="Times New Roman"/>
                <a:cs typeface="Times New Roman" pitchFamily="18" charset="0"/>
              </a:rPr>
              <a:t>que</a:t>
            </a:r>
            <a:r>
              <a:rPr lang="en-US" sz="3200" dirty="0" smtClean="0">
                <a:effectLst/>
                <a:latin typeface=".VnTime" pitchFamily="34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 smtClean="0">
                <a:effectLst/>
                <a:latin typeface=".VnTime" pitchFamily="34" charset="0"/>
                <a:ea typeface="Times New Roman"/>
                <a:cs typeface="Times New Roman" pitchFamily="18" charset="0"/>
              </a:rPr>
              <a:t>chỉ</a:t>
            </a:r>
            <a:endParaRPr lang="en-US" sz="3200" dirty="0">
              <a:latin typeface=".VnTime" pitchFamily="34" charset="0"/>
              <a:ea typeface="Times New Roman"/>
              <a:cs typeface="Times New Roman" pitchFamily="18" charset="0"/>
            </a:endParaRPr>
          </a:p>
          <a:p>
            <a:pPr algn="just"/>
            <a:r>
              <a:rPr lang="en-US" sz="3200" dirty="0" smtClean="0">
                <a:effectLst/>
                <a:latin typeface=".VnTime" pitchFamily="34" charset="0"/>
                <a:ea typeface="Times New Roman"/>
                <a:cs typeface="Times New Roman" pitchFamily="18" charset="0"/>
              </a:rPr>
              <a:t>    </a:t>
            </a:r>
            <a:r>
              <a:rPr lang="pt-BR" sz="3200" dirty="0" smtClean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Bă</a:t>
            </a:r>
            <a:r>
              <a:rPr lang="pt-BR" sz="3200" dirty="0" smtClean="0">
                <a:effectLst/>
                <a:latin typeface=".VnTime" pitchFamily="34" charset="0"/>
                <a:ea typeface="Times New Roman"/>
                <a:cs typeface="Times New Roman" pitchFamily="18" charset="0"/>
              </a:rPr>
              <a:t>ng nh¹c bµi h¸t"Mïa xu©n"</a:t>
            </a:r>
            <a:endParaRPr lang="en-US" sz="3200" dirty="0" smtClean="0">
              <a:effectLst/>
              <a:latin typeface=".VnTime" pitchFamily="34" charset="0"/>
              <a:ea typeface="Times New Roman"/>
              <a:cs typeface="Times New Roman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endParaRPr lang="en-US" sz="3200" b="1" dirty="0">
              <a:solidFill>
                <a:srgbClr val="3333FF"/>
              </a:solidFill>
              <a:latin typeface="VNI-Times" pitchFamily="2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endParaRPr lang="en-US" sz="3200" b="1" dirty="0">
              <a:solidFill>
                <a:srgbClr val="3333FF"/>
              </a:solidFill>
              <a:latin typeface="VNI-Times" pitchFamily="2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endParaRPr lang="en-US" sz="4000" b="1" dirty="0">
              <a:solidFill>
                <a:srgbClr val="3333FF"/>
              </a:solidFill>
              <a:latin typeface="VNI-Times" pitchFamily="2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4000" b="1" dirty="0">
              <a:solidFill>
                <a:srgbClr val="3333FF"/>
              </a:solidFill>
              <a:latin typeface="VNI-Times" pitchFamily="2" charset="0"/>
            </a:endParaRPr>
          </a:p>
        </p:txBody>
      </p:sp>
      <p:pic>
        <p:nvPicPr>
          <p:cNvPr id="18443" name="j0214010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j0214098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400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Que Huong Tuoi dep - Hoa tau [NCT 36634169819645468750]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5" name="Que Huong Tuoi dep - Hoa tau [NCT 36634169819645468750]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901967"/>
      </p:ext>
    </p:extLst>
  </p:cSld>
  <p:clrMapOvr>
    <a:masterClrMapping/>
  </p:clrMapOvr>
  <p:transition spd="med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932" fill="hold"/>
                                        <p:tgtEl>
                                          <p:spTgt spid="184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43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44"/>
                </p:tgtEl>
              </p:cMediaNode>
            </p:audio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45"/>
                </p:tgtEl>
              </p:cMediaNode>
            </p:audio>
          </p:childTnLst>
        </p:cTn>
      </p:par>
    </p:tnLst>
    <p:bldLst>
      <p:bldP spid="184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1" name="Picture 5" descr="De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3" name="AutoShape 7"/>
          <p:cNvSpPr>
            <a:spLocks noChangeArrowheads="1"/>
          </p:cNvSpPr>
          <p:nvPr/>
        </p:nvSpPr>
        <p:spPr bwMode="auto">
          <a:xfrm>
            <a:off x="609600" y="914400"/>
            <a:ext cx="8077200" cy="4572000"/>
          </a:xfrm>
          <a:prstGeom prst="cloudCallout">
            <a:avLst>
              <a:gd name="adj1" fmla="val -30014"/>
              <a:gd name="adj2" fmla="val 350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just"/>
            <a:r>
              <a:rPr lang="pt-BR" b="1" dirty="0" smtClean="0">
                <a:effectLst/>
                <a:latin typeface=".VnTime"/>
                <a:ea typeface="Times New Roman"/>
              </a:rPr>
              <a:t>III/  </a:t>
            </a:r>
            <a:r>
              <a:rPr lang="pt-BR" b="1" dirty="0" smtClean="0">
                <a:effectLst/>
                <a:latin typeface="Times New Roman"/>
                <a:ea typeface="Times New Roman"/>
              </a:rPr>
              <a:t>H</a:t>
            </a:r>
            <a:r>
              <a:rPr lang="vi-VN" b="1" dirty="0" smtClean="0">
                <a:effectLst/>
                <a:latin typeface="Times New Roman"/>
                <a:ea typeface="Times New Roman"/>
              </a:rPr>
              <a:t>ƯỚNG DẪN</a:t>
            </a:r>
            <a:endParaRPr lang="en-US" dirty="0" smtClean="0">
              <a:effectLst/>
              <a:latin typeface="Times New Roman"/>
              <a:ea typeface="Times New Roman"/>
            </a:endParaRPr>
          </a:p>
          <a:p>
            <a:pPr algn="just"/>
            <a:r>
              <a:rPr lang="pt-BR" b="1" dirty="0" smtClean="0">
                <a:effectLst/>
                <a:latin typeface=".VnTime"/>
                <a:ea typeface="Times New Roman"/>
              </a:rPr>
              <a:t>1/¤n ®Þnh tæ chøc giíi thiÖu bµi</a:t>
            </a:r>
            <a:endParaRPr lang="en-US" dirty="0" smtClean="0">
              <a:effectLst/>
              <a:latin typeface="Times New Roman"/>
              <a:ea typeface="Times New Roman"/>
            </a:endParaRPr>
          </a:p>
          <a:p>
            <a:pPr algn="just"/>
            <a:r>
              <a:rPr lang="pt-BR" dirty="0" smtClean="0">
                <a:effectLst/>
                <a:latin typeface=".VnTime"/>
                <a:ea typeface="Times New Roman"/>
              </a:rPr>
              <a:t>- C« cho trÎ h¸t bµi ( Mïa xu©n ®Õn råi)</a:t>
            </a:r>
            <a:endParaRPr lang="en-US" dirty="0">
              <a:effectLst/>
              <a:latin typeface="Times New Roman"/>
              <a:ea typeface="Times New Roman"/>
            </a:endParaRPr>
          </a:p>
        </p:txBody>
      </p:sp>
      <p:sp>
        <p:nvSpPr>
          <p:cNvPr id="80906" name="Rectangle 10"/>
          <p:cNvSpPr>
            <a:spLocks noChangeArrowheads="1"/>
          </p:cNvSpPr>
          <p:nvPr/>
        </p:nvSpPr>
        <p:spPr bwMode="auto">
          <a:xfrm>
            <a:off x="1371600" y="2895600"/>
            <a:ext cx="70485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60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pham thi hong la 9</a:t>
            </a:r>
          </a:p>
        </p:txBody>
      </p:sp>
      <p:pic>
        <p:nvPicPr>
          <p:cNvPr id="109572" name="Picture 2" descr="EJ023"/>
          <p:cNvPicPr>
            <a:picLocks noChangeAspect="1" noChangeArrowheads="1"/>
          </p:cNvPicPr>
          <p:nvPr/>
        </p:nvPicPr>
        <p:blipFill>
          <a:blip r:embed="rId3" cstate="print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556" r="5833" b="3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3" name="Rectangle 5"/>
          <p:cNvSpPr>
            <a:spLocks noChangeArrowheads="1"/>
          </p:cNvSpPr>
          <p:nvPr/>
        </p:nvSpPr>
        <p:spPr bwMode="auto">
          <a:xfrm>
            <a:off x="914400" y="558036"/>
            <a:ext cx="769620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VNI-Times" pitchFamily="2" charset="0"/>
              </a:rPr>
              <a:t>    </a:t>
            </a:r>
            <a:r>
              <a:rPr lang="en-US" sz="3200" b="1" dirty="0" smtClean="0">
                <a:solidFill>
                  <a:srgbClr val="000000"/>
                </a:solidFill>
                <a:latin typeface="VNI-Times" pitchFamily="2" charset="0"/>
              </a:rPr>
              <a:t>2. NỘI DUNG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u="sng" dirty="0" smtClean="0">
                <a:solidFill>
                  <a:srgbClr val="000000"/>
                </a:solidFill>
                <a:latin typeface="VNI-Times" pitchFamily="2" charset="0"/>
              </a:rPr>
              <a:t>HOAÏT </a:t>
            </a:r>
            <a:r>
              <a:rPr lang="en-US" sz="3200" b="1" u="sng" dirty="0">
                <a:solidFill>
                  <a:srgbClr val="000000"/>
                </a:solidFill>
                <a:latin typeface="VNI-Times" pitchFamily="2" charset="0"/>
              </a:rPr>
              <a:t>ÑOÄNG </a:t>
            </a:r>
            <a:r>
              <a:rPr lang="en-US" sz="3200" b="1" u="sng" dirty="0" smtClean="0">
                <a:solidFill>
                  <a:srgbClr val="000000"/>
                </a:solidFill>
                <a:latin typeface="VNI-Times" pitchFamily="2" charset="0"/>
              </a:rPr>
              <a:t>1: </a:t>
            </a:r>
            <a:r>
              <a:rPr lang="en-US" sz="3200" b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3200" b="1" u="sng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 smtClean="0">
                <a:effectLst/>
                <a:latin typeface="Times New Roman"/>
                <a:ea typeface="Times New Roman"/>
              </a:rPr>
              <a:t>- Ai 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biết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một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năm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có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mấy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mùa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?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Đó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là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những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mùa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nào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?</a:t>
            </a:r>
          </a:p>
          <a:p>
            <a:pPr algn="just"/>
            <a:r>
              <a:rPr lang="en-US" sz="3200" dirty="0" smtClean="0">
                <a:effectLst/>
                <a:latin typeface="Times New Roman"/>
                <a:ea typeface="Times New Roman"/>
              </a:rPr>
              <a:t>-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Các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con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thử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nghĩ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xem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bây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giờ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là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mùa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gì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?</a:t>
            </a:r>
          </a:p>
          <a:p>
            <a:pPr algn="just"/>
            <a:r>
              <a:rPr lang="en-US" sz="3200" dirty="0" smtClean="0">
                <a:effectLst/>
                <a:latin typeface="Times New Roman"/>
                <a:ea typeface="Times New Roman"/>
              </a:rPr>
              <a:t>-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Tại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sao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các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con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nghĩ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bây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giờ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là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mùa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xuân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? </a:t>
            </a:r>
          </a:p>
          <a:p>
            <a:pPr algn="just"/>
            <a:r>
              <a:rPr lang="en-US" sz="3200" dirty="0" smtClean="0">
                <a:effectLst/>
                <a:latin typeface="Times New Roman"/>
                <a:ea typeface="Times New Roman"/>
              </a:rPr>
              <a:t>-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Mùa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xuân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bắt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đầu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từ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tháng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mấy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?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Mùa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xuân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có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gì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đặc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effectLst/>
                <a:latin typeface="Times New Roman"/>
                <a:ea typeface="Times New Roman"/>
              </a:rPr>
              <a:t>biệt</a:t>
            </a:r>
            <a:r>
              <a:rPr lang="en-US" sz="3200" dirty="0" smtClean="0">
                <a:effectLst/>
                <a:latin typeface="Times New Roman"/>
                <a:ea typeface="Times New Roman"/>
              </a:rPr>
              <a:t>?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30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95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6" name="Object 15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Bitmap Image" r:id="rId3" imgW="7373379" imgH="10352381" progId="Paint.Picture">
                  <p:embed/>
                </p:oleObj>
              </mc:Choice>
              <mc:Fallback>
                <p:oleObj name="Bitmap Image" r:id="rId3" imgW="7373379" imgH="1035238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1143000" y="533400"/>
            <a:ext cx="7086600" cy="2362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4032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Bé</a:t>
            </a:r>
            <a:r>
              <a:rPr lang="en-US" sz="4000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biết</a:t>
            </a:r>
            <a:r>
              <a:rPr lang="en-US" sz="4000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gì</a:t>
            </a:r>
            <a:r>
              <a:rPr lang="en-US" sz="4000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về</a:t>
            </a:r>
            <a:r>
              <a:rPr lang="en-US" sz="4000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mùa</a:t>
            </a:r>
            <a:r>
              <a:rPr lang="en-US" sz="4000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xuân</a:t>
            </a:r>
            <a:endParaRPr lang="en-US" sz="4000" kern="10" dirty="0"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457200" y="2819400"/>
            <a:ext cx="8153400" cy="23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</a:rPr>
              <a:t>* </a:t>
            </a:r>
            <a:r>
              <a:rPr lang="en-US" sz="4000" b="1" i="1" dirty="0" err="1" smtClean="0">
                <a:solidFill>
                  <a:schemeClr val="accent2"/>
                </a:solidFill>
                <a:effectLst/>
                <a:latin typeface="Times New Roman"/>
                <a:ea typeface="Times New Roman"/>
              </a:rPr>
              <a:t>Tìm</a:t>
            </a:r>
            <a:r>
              <a:rPr lang="en-US" sz="4000" b="1" i="1" dirty="0" smtClean="0">
                <a:solidFill>
                  <a:schemeClr val="accent2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4000" b="1" i="1" dirty="0" err="1" smtClean="0">
                <a:solidFill>
                  <a:schemeClr val="accent2"/>
                </a:solidFill>
                <a:effectLst/>
                <a:latin typeface="Times New Roman"/>
                <a:ea typeface="Times New Roman"/>
              </a:rPr>
              <a:t>hiểu</a:t>
            </a:r>
            <a:r>
              <a:rPr lang="en-US" sz="4000" b="1" i="1" dirty="0" smtClean="0">
                <a:solidFill>
                  <a:schemeClr val="accent2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4000" b="1" i="1" dirty="0" err="1" smtClean="0">
                <a:solidFill>
                  <a:schemeClr val="accent2"/>
                </a:solidFill>
                <a:effectLst/>
                <a:latin typeface="Times New Roman"/>
                <a:ea typeface="Times New Roman"/>
              </a:rPr>
              <a:t>về</a:t>
            </a:r>
            <a:r>
              <a:rPr lang="en-US" sz="4000" b="1" i="1" dirty="0" smtClean="0">
                <a:solidFill>
                  <a:schemeClr val="accent2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4000" b="1" i="1" dirty="0" err="1" smtClean="0">
                <a:solidFill>
                  <a:schemeClr val="accent2"/>
                </a:solidFill>
                <a:effectLst/>
                <a:latin typeface="Times New Roman"/>
                <a:ea typeface="Times New Roman"/>
              </a:rPr>
              <a:t>thời</a:t>
            </a:r>
            <a:r>
              <a:rPr lang="en-US" sz="4000" b="1" i="1" dirty="0" smtClean="0">
                <a:solidFill>
                  <a:schemeClr val="accent2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4000" b="1" i="1" dirty="0" err="1" smtClean="0">
                <a:solidFill>
                  <a:schemeClr val="accent2"/>
                </a:solidFill>
                <a:effectLst/>
                <a:latin typeface="Times New Roman"/>
                <a:ea typeface="Times New Roman"/>
              </a:rPr>
              <a:t>tiết</a:t>
            </a:r>
            <a:r>
              <a:rPr lang="en-US" sz="4000" b="1" i="1" dirty="0" smtClean="0">
                <a:solidFill>
                  <a:schemeClr val="accent2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4000" b="1" i="1" dirty="0" err="1" smtClean="0">
                <a:solidFill>
                  <a:schemeClr val="accent2"/>
                </a:solidFill>
                <a:effectLst/>
                <a:latin typeface="Times New Roman"/>
                <a:ea typeface="Times New Roman"/>
              </a:rPr>
              <a:t>mùa</a:t>
            </a:r>
            <a:r>
              <a:rPr lang="en-US" sz="4000" b="1" i="1" dirty="0" smtClean="0">
                <a:solidFill>
                  <a:schemeClr val="accent2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4000" b="1" i="1" dirty="0" err="1" smtClean="0">
                <a:solidFill>
                  <a:schemeClr val="accent2"/>
                </a:solidFill>
                <a:effectLst/>
                <a:latin typeface="Times New Roman"/>
                <a:ea typeface="Times New Roman"/>
              </a:rPr>
              <a:t>xuân</a:t>
            </a:r>
            <a:endParaRPr lang="en-US" sz="4000" b="1" dirty="0">
              <a:solidFill>
                <a:schemeClr val="accent2"/>
              </a:solidFill>
              <a:latin typeface="Times New Roman" pitchFamily="18" charset="0"/>
            </a:endParaRPr>
          </a:p>
          <a:p>
            <a:pPr algn="just"/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-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Thời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tiết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mùa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xuân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như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thế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nào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?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Có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gì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khác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so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với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thời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tiết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mùa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đông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?</a:t>
            </a:r>
          </a:p>
          <a:p>
            <a:pPr algn="just"/>
            <a:r>
              <a:rPr lang="en-US" sz="2400" i="1" dirty="0" smtClean="0">
                <a:effectLst/>
                <a:latin typeface="Times New Roman"/>
                <a:ea typeface="Times New Roman"/>
              </a:rPr>
              <a:t>(</a:t>
            </a:r>
            <a:r>
              <a:rPr lang="en-US" sz="2400" i="1" dirty="0" err="1" smtClean="0">
                <a:effectLst/>
                <a:latin typeface="Times New Roman"/>
                <a:ea typeface="Times New Roman"/>
              </a:rPr>
              <a:t>Mùa</a:t>
            </a:r>
            <a:r>
              <a:rPr lang="en-US" sz="2400" i="1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i="1" dirty="0" err="1" smtClean="0">
                <a:effectLst/>
                <a:latin typeface="Times New Roman"/>
                <a:ea typeface="Times New Roman"/>
              </a:rPr>
              <a:t>xuân</a:t>
            </a:r>
            <a:r>
              <a:rPr lang="en-US" sz="2400" i="1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i="1" dirty="0" err="1" smtClean="0">
                <a:effectLst/>
                <a:latin typeface="Times New Roman"/>
                <a:ea typeface="Times New Roman"/>
              </a:rPr>
              <a:t>thời</a:t>
            </a:r>
            <a:r>
              <a:rPr lang="en-US" sz="2400" i="1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i="1" dirty="0" err="1" smtClean="0">
                <a:effectLst/>
                <a:latin typeface="Times New Roman"/>
                <a:ea typeface="Times New Roman"/>
              </a:rPr>
              <a:t>tiết</a:t>
            </a:r>
            <a:r>
              <a:rPr lang="en-US" sz="2400" i="1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i="1" dirty="0" err="1" smtClean="0">
                <a:effectLst/>
                <a:latin typeface="Times New Roman"/>
                <a:ea typeface="Times New Roman"/>
              </a:rPr>
              <a:t>ấm</a:t>
            </a:r>
            <a:r>
              <a:rPr lang="en-US" sz="2400" i="1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i="1" dirty="0" err="1" smtClean="0">
                <a:effectLst/>
                <a:latin typeface="Times New Roman"/>
                <a:ea typeface="Times New Roman"/>
              </a:rPr>
              <a:t>áp</a:t>
            </a:r>
            <a:r>
              <a:rPr lang="en-US" sz="2400" i="1" dirty="0" smtClean="0">
                <a:effectLst/>
                <a:latin typeface="Times New Roman"/>
                <a:ea typeface="Times New Roman"/>
              </a:rPr>
              <a:t>, </a:t>
            </a:r>
            <a:r>
              <a:rPr lang="en-US" sz="2400" i="1" dirty="0" err="1" smtClean="0">
                <a:effectLst/>
                <a:latin typeface="Times New Roman"/>
                <a:ea typeface="Times New Roman"/>
              </a:rPr>
              <a:t>mùa</a:t>
            </a:r>
            <a:r>
              <a:rPr lang="en-US" sz="2400" i="1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i="1" dirty="0" err="1" smtClean="0">
                <a:effectLst/>
                <a:latin typeface="Times New Roman"/>
                <a:ea typeface="Times New Roman"/>
              </a:rPr>
              <a:t>đông</a:t>
            </a:r>
            <a:r>
              <a:rPr lang="en-US" sz="2400" i="1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i="1" dirty="0" err="1" smtClean="0">
                <a:effectLst/>
                <a:latin typeface="Times New Roman"/>
                <a:ea typeface="Times New Roman"/>
              </a:rPr>
              <a:t>lạnh</a:t>
            </a:r>
            <a:r>
              <a:rPr lang="en-US" sz="2400" i="1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i="1" dirty="0" err="1" smtClean="0">
                <a:effectLst/>
                <a:latin typeface="Times New Roman"/>
                <a:ea typeface="Times New Roman"/>
              </a:rPr>
              <a:t>giá</a:t>
            </a:r>
            <a:r>
              <a:rPr lang="en-US" sz="2400" i="1" dirty="0" smtClean="0">
                <a:effectLst/>
                <a:latin typeface="Times New Roman"/>
                <a:ea typeface="Times New Roman"/>
              </a:rPr>
              <a:t>)</a:t>
            </a:r>
            <a:endParaRPr lang="en-US" sz="2400" dirty="0" smtClean="0">
              <a:effectLst/>
              <a:latin typeface="Times New Roman"/>
              <a:ea typeface="Times New Roman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endParaRPr lang="en-US" sz="24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28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  <p:bldP spid="307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295400"/>
            <a:ext cx="9982200" cy="876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019800"/>
            <a:ext cx="944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smtClean="0">
                <a:solidFill>
                  <a:srgbClr val="002060"/>
                </a:solidFill>
              </a:rPr>
              <a:t>+ Bầu trời mùa xuân như thế nào? Khi nhìn lên bầu trời chúng mình thường thấy những gì? 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2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pham thi hong la 9</a:t>
            </a:r>
          </a:p>
        </p:txBody>
      </p:sp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0596" name="Picture 4" descr="en b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41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05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pham thi hong la 9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3074" name="Picture 2" descr="ANd9GcQYrrc9M5yntDT67hJIOyeQ80fvspXfzhhF-nHXP4r2Lg6qVuY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600" cy="677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5486400"/>
            <a:ext cx="777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Chim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én</a:t>
            </a:r>
            <a:r>
              <a:rPr lang="en-US" sz="2400" dirty="0" smtClean="0">
                <a:solidFill>
                  <a:srgbClr val="FF0000"/>
                </a:solidFill>
              </a:rPr>
              <a:t> bay </a:t>
            </a:r>
            <a:r>
              <a:rPr lang="en-US" sz="2400" dirty="0" err="1" smtClean="0">
                <a:solidFill>
                  <a:srgbClr val="FF0000"/>
                </a:solidFill>
              </a:rPr>
              <a:t>về</a:t>
            </a:r>
            <a:endParaRPr lang="en-US" sz="2400" dirty="0" smtClean="0">
              <a:solidFill>
                <a:srgbClr val="FF0000"/>
              </a:solidFill>
            </a:endParaRPr>
          </a:p>
          <a:p>
            <a:pPr algn="just"/>
            <a:r>
              <a:rPr lang="en-US" sz="2400" dirty="0" smtClean="0">
                <a:effectLst/>
                <a:latin typeface="Times New Roman"/>
                <a:ea typeface="Times New Roman"/>
              </a:rPr>
              <a:t>+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Mùa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xuân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còn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có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những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dấu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hiệu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nào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khác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nữa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?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Mưa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,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mây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,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gió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, </a:t>
            </a:r>
            <a:r>
              <a:rPr lang="en-US" sz="2400" dirty="0" err="1" smtClean="0">
                <a:effectLst/>
                <a:latin typeface="Times New Roman"/>
                <a:ea typeface="Times New Roman"/>
              </a:rPr>
              <a:t>nắng</a:t>
            </a:r>
            <a:r>
              <a:rPr lang="en-US" sz="2400" dirty="0" smtClean="0">
                <a:effectLst/>
                <a:latin typeface="Times New Roman"/>
                <a:ea typeface="Times New Roman"/>
              </a:rPr>
              <a:t>?</a:t>
            </a:r>
          </a:p>
          <a:p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45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588</Words>
  <Application>Microsoft Office PowerPoint</Application>
  <PresentationFormat>On-screen Show (4:3)</PresentationFormat>
  <Paragraphs>59</Paragraphs>
  <Slides>20</Slides>
  <Notes>0</Notes>
  <HiddenSlides>0</HiddenSlides>
  <MMClips>5</MMClips>
  <ScaleCrop>false</ScaleCrop>
  <HeadingPairs>
    <vt:vector size="6" baseType="variant"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6_Default Design</vt:lpstr>
      <vt:lpstr>7_Default Design</vt:lpstr>
      <vt:lpstr>8_Default Design</vt:lpstr>
      <vt:lpstr>9_Default Design</vt:lpstr>
      <vt:lpstr>10_Default Design</vt:lpstr>
      <vt:lpstr>11_Default Design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DELL</cp:lastModifiedBy>
  <cp:revision>26</cp:revision>
  <dcterms:created xsi:type="dcterms:W3CDTF">2014-02-07T16:07:29Z</dcterms:created>
  <dcterms:modified xsi:type="dcterms:W3CDTF">2017-05-03T15:47:43Z</dcterms:modified>
</cp:coreProperties>
</file>